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Work Sans Semi-Bold" charset="1" panose="00000000000000000000"/>
      <p:regular r:id="rId30"/>
    </p:embeddedFont>
    <p:embeddedFont>
      <p:font typeface="Work Sans" charset="1" panose="00000000000000000000"/>
      <p:regular r:id="rId31"/>
    </p:embeddedFont>
    <p:embeddedFont>
      <p:font typeface="Work Sans Bold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016CD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734675" y="7834471"/>
            <a:ext cx="6886575" cy="1785779"/>
            <a:chOff x="0" y="0"/>
            <a:chExt cx="1813748" cy="4703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3748" cy="470329"/>
            </a:xfrm>
            <a:custGeom>
              <a:avLst/>
              <a:gdLst/>
              <a:ahLst/>
              <a:cxnLst/>
              <a:rect r="r" b="b" t="t" l="l"/>
              <a:pathLst>
                <a:path h="470329" w="1813748">
                  <a:moveTo>
                    <a:pt x="44968" y="0"/>
                  </a:moveTo>
                  <a:lnTo>
                    <a:pt x="1768780" y="0"/>
                  </a:lnTo>
                  <a:cubicBezTo>
                    <a:pt x="1780706" y="0"/>
                    <a:pt x="1792144" y="4738"/>
                    <a:pt x="1800577" y="13171"/>
                  </a:cubicBezTo>
                  <a:cubicBezTo>
                    <a:pt x="1809011" y="21604"/>
                    <a:pt x="1813748" y="33042"/>
                    <a:pt x="1813748" y="44968"/>
                  </a:cubicBezTo>
                  <a:lnTo>
                    <a:pt x="1813748" y="425360"/>
                  </a:lnTo>
                  <a:cubicBezTo>
                    <a:pt x="1813748" y="437287"/>
                    <a:pt x="1809011" y="448724"/>
                    <a:pt x="1800577" y="457158"/>
                  </a:cubicBezTo>
                  <a:cubicBezTo>
                    <a:pt x="1792144" y="465591"/>
                    <a:pt x="1780706" y="470329"/>
                    <a:pt x="1768780" y="470329"/>
                  </a:cubicBezTo>
                  <a:lnTo>
                    <a:pt x="44968" y="470329"/>
                  </a:lnTo>
                  <a:cubicBezTo>
                    <a:pt x="33042" y="470329"/>
                    <a:pt x="21604" y="465591"/>
                    <a:pt x="13171" y="457158"/>
                  </a:cubicBezTo>
                  <a:cubicBezTo>
                    <a:pt x="4738" y="448724"/>
                    <a:pt x="0" y="437287"/>
                    <a:pt x="0" y="425360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solidFill>
              <a:srgbClr val="09152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813748" cy="527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3657600"/>
            <a:ext cx="6886575" cy="3872071"/>
            <a:chOff x="0" y="0"/>
            <a:chExt cx="1066911" cy="5998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6911" cy="599885"/>
            </a:xfrm>
            <a:custGeom>
              <a:avLst/>
              <a:gdLst/>
              <a:ahLst/>
              <a:cxnLst/>
              <a:rect r="r" b="b" t="t" l="l"/>
              <a:pathLst>
                <a:path h="599885" w="1066911">
                  <a:moveTo>
                    <a:pt x="44968" y="0"/>
                  </a:moveTo>
                  <a:lnTo>
                    <a:pt x="1021942" y="0"/>
                  </a:lnTo>
                  <a:cubicBezTo>
                    <a:pt x="1033869" y="0"/>
                    <a:pt x="1045307" y="4738"/>
                    <a:pt x="1053740" y="13171"/>
                  </a:cubicBezTo>
                  <a:cubicBezTo>
                    <a:pt x="1062173" y="21604"/>
                    <a:pt x="1066911" y="33042"/>
                    <a:pt x="1066911" y="44968"/>
                  </a:cubicBezTo>
                  <a:lnTo>
                    <a:pt x="1066911" y="554917"/>
                  </a:lnTo>
                  <a:cubicBezTo>
                    <a:pt x="1066911" y="566843"/>
                    <a:pt x="1062173" y="578281"/>
                    <a:pt x="1053740" y="586714"/>
                  </a:cubicBezTo>
                  <a:cubicBezTo>
                    <a:pt x="1045307" y="595147"/>
                    <a:pt x="1033869" y="599885"/>
                    <a:pt x="1021942" y="599885"/>
                  </a:cubicBezTo>
                  <a:lnTo>
                    <a:pt x="44968" y="599885"/>
                  </a:lnTo>
                  <a:cubicBezTo>
                    <a:pt x="33042" y="599885"/>
                    <a:pt x="21604" y="595147"/>
                    <a:pt x="13171" y="586714"/>
                  </a:cubicBezTo>
                  <a:cubicBezTo>
                    <a:pt x="4738" y="578281"/>
                    <a:pt x="0" y="566843"/>
                    <a:pt x="0" y="554917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202" t="0" r="-20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6750" y="3657600"/>
            <a:ext cx="9763125" cy="5962650"/>
            <a:chOff x="0" y="0"/>
            <a:chExt cx="4083676" cy="249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4483" y="50038"/>
              <a:ext cx="3974583" cy="2394589"/>
            </a:xfrm>
            <a:custGeom>
              <a:avLst/>
              <a:gdLst/>
              <a:ahLst/>
              <a:cxnLst/>
              <a:rect r="r" b="b" t="t" l="l"/>
              <a:pathLst>
                <a:path h="2394589" w="3974583">
                  <a:moveTo>
                    <a:pt x="3886953" y="2394589"/>
                  </a:moveTo>
                  <a:lnTo>
                    <a:pt x="87757" y="2394589"/>
                  </a:lnTo>
                  <a:cubicBezTo>
                    <a:pt x="39370" y="2394589"/>
                    <a:pt x="0" y="2355346"/>
                    <a:pt x="0" y="2306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886826" y="0"/>
                  </a:lnTo>
                  <a:cubicBezTo>
                    <a:pt x="3935213" y="0"/>
                    <a:pt x="3974583" y="39243"/>
                    <a:pt x="3974583" y="87757"/>
                  </a:cubicBezTo>
                  <a:lnTo>
                    <a:pt x="3974583" y="2306832"/>
                  </a:lnTo>
                  <a:cubicBezTo>
                    <a:pt x="3974583" y="2355219"/>
                    <a:pt x="3935340" y="2394589"/>
                    <a:pt x="3886826" y="2394589"/>
                  </a:cubicBezTo>
                  <a:close/>
                </a:path>
              </a:pathLst>
            </a:custGeom>
            <a:blipFill>
              <a:blip r:embed="rId3"/>
              <a:stretch>
                <a:fillRect l="0" t="-209" r="0" b="-20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83549" cy="2493903"/>
            </a:xfrm>
            <a:custGeom>
              <a:avLst/>
              <a:gdLst/>
              <a:ahLst/>
              <a:cxnLst/>
              <a:rect r="r" b="b" t="t" l="l"/>
              <a:pathLst>
                <a:path h="2493903" w="4083549">
                  <a:moveTo>
                    <a:pt x="0" y="91567"/>
                  </a:moveTo>
                  <a:lnTo>
                    <a:pt x="0" y="2402337"/>
                  </a:lnTo>
                  <a:cubicBezTo>
                    <a:pt x="0" y="2452882"/>
                    <a:pt x="41021" y="2493903"/>
                    <a:pt x="91567" y="2493903"/>
                  </a:cubicBezTo>
                  <a:lnTo>
                    <a:pt x="3991982" y="2493903"/>
                  </a:lnTo>
                  <a:cubicBezTo>
                    <a:pt x="4042528" y="2493903"/>
                    <a:pt x="4083549" y="2452882"/>
                    <a:pt x="4083549" y="2402337"/>
                  </a:cubicBezTo>
                  <a:lnTo>
                    <a:pt x="4083549" y="91567"/>
                  </a:lnTo>
                  <a:cubicBezTo>
                    <a:pt x="4083549" y="41021"/>
                    <a:pt x="4042528" y="0"/>
                    <a:pt x="3991982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3241793" y="331724"/>
                  </a:moveTo>
                  <a:lnTo>
                    <a:pt x="3900923" y="331724"/>
                  </a:lnTo>
                  <a:cubicBezTo>
                    <a:pt x="3951469" y="331724"/>
                    <a:pt x="3992490" y="372745"/>
                    <a:pt x="3992490" y="423291"/>
                  </a:cubicBezTo>
                  <a:lnTo>
                    <a:pt x="3992490" y="2311277"/>
                  </a:lnTo>
                  <a:cubicBezTo>
                    <a:pt x="3992490" y="2361823"/>
                    <a:pt x="3951469" y="2402844"/>
                    <a:pt x="3900923" y="2402844"/>
                  </a:cubicBezTo>
                  <a:lnTo>
                    <a:pt x="182753" y="2402844"/>
                  </a:lnTo>
                  <a:cubicBezTo>
                    <a:pt x="132207" y="2402844"/>
                    <a:pt x="91186" y="2361823"/>
                    <a:pt x="91186" y="2311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944740" y="91186"/>
                  </a:lnTo>
                  <a:cubicBezTo>
                    <a:pt x="2970775" y="91186"/>
                    <a:pt x="2995667" y="102235"/>
                    <a:pt x="3013066" y="121666"/>
                  </a:cubicBezTo>
                  <a:lnTo>
                    <a:pt x="3173721" y="301244"/>
                  </a:lnTo>
                  <a:cubicBezTo>
                    <a:pt x="3191120" y="320675"/>
                    <a:pt x="3215885" y="331724"/>
                    <a:pt x="3242047" y="331724"/>
                  </a:cubicBezTo>
                  <a:lnTo>
                    <a:pt x="3241793" y="331724"/>
                  </a:lnTo>
                  <a:close/>
                </a:path>
              </a:pathLst>
            </a:custGeom>
            <a:solidFill>
              <a:srgbClr val="E0E7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20953" y="1376364"/>
            <a:ext cx="1266822" cy="1266822"/>
          </a:xfrm>
          <a:custGeom>
            <a:avLst/>
            <a:gdLst/>
            <a:ahLst/>
            <a:cxnLst/>
            <a:rect r="r" b="b" t="t" l="l"/>
            <a:pathLst>
              <a:path h="1266822" w="1266822">
                <a:moveTo>
                  <a:pt x="0" y="0"/>
                </a:moveTo>
                <a:lnTo>
                  <a:pt x="1266822" y="0"/>
                </a:lnTo>
                <a:lnTo>
                  <a:pt x="1266822" y="1266822"/>
                </a:lnTo>
                <a:lnTo>
                  <a:pt x="0" y="126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50827" y="8972561"/>
            <a:ext cx="1387746" cy="1271680"/>
          </a:xfrm>
          <a:custGeom>
            <a:avLst/>
            <a:gdLst/>
            <a:ahLst/>
            <a:cxnLst/>
            <a:rect r="r" b="b" t="t" l="l"/>
            <a:pathLst>
              <a:path h="1271680" w="1387746">
                <a:moveTo>
                  <a:pt x="0" y="0"/>
                </a:moveTo>
                <a:lnTo>
                  <a:pt x="1387746" y="0"/>
                </a:lnTo>
                <a:lnTo>
                  <a:pt x="1387746" y="1271680"/>
                </a:lnTo>
                <a:lnTo>
                  <a:pt x="0" y="1271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20434" y="1570221"/>
            <a:ext cx="13424266" cy="10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b="true" sz="8000" spc="-4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Video Games Market Analysis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388359" y="8167816"/>
            <a:ext cx="5603210" cy="999890"/>
            <a:chOff x="0" y="0"/>
            <a:chExt cx="7470947" cy="133318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747094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Presented by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75962"/>
              <a:ext cx="747094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 spc="-16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Patole Jeremy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973118" y="8162936"/>
            <a:ext cx="228618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05/12/2025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63229" y="2595561"/>
            <a:ext cx="436154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Source : RAWG API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00728" y="2025348"/>
            <a:ext cx="8906090" cy="5410449"/>
          </a:xfrm>
          <a:custGeom>
            <a:avLst/>
            <a:gdLst/>
            <a:ahLst/>
            <a:cxnLst/>
            <a:rect r="r" b="b" t="t" l="l"/>
            <a:pathLst>
              <a:path h="5410449" w="8906090">
                <a:moveTo>
                  <a:pt x="0" y="0"/>
                </a:moveTo>
                <a:lnTo>
                  <a:pt x="8906090" y="0"/>
                </a:lnTo>
                <a:lnTo>
                  <a:pt x="8906090" y="5410450"/>
                </a:lnTo>
                <a:lnTo>
                  <a:pt x="0" y="541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correlation between ESRB ra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ti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ng and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user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ESRB rating and high rating probability are related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an chi-square test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3571089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H4. ESRB Rating has an influence on high rating probability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9156562" cy="26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correlation between ESRB rating and high rating probability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434689" y="1935625"/>
            <a:ext cx="8222816" cy="5675926"/>
          </a:xfrm>
          <a:custGeom>
            <a:avLst/>
            <a:gdLst/>
            <a:ahLst/>
            <a:cxnLst/>
            <a:rect r="r" b="b" t="t" l="l"/>
            <a:pathLst>
              <a:path h="5675926" w="8222816">
                <a:moveTo>
                  <a:pt x="0" y="0"/>
                </a:moveTo>
                <a:lnTo>
                  <a:pt x="8222817" y="0"/>
                </a:lnTo>
                <a:lnTo>
                  <a:pt x="8222817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correlation between the number of pla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tform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and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the user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There is no correlation between the number of platform and the user rating (positive or negative)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run a Spearman correlation test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3571089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H5. The number of platforms and the rating are correlated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10590630" cy="320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correlation between the number of platform and the user rating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00728" y="1870790"/>
            <a:ext cx="8458572" cy="5472477"/>
          </a:xfrm>
          <a:custGeom>
            <a:avLst/>
            <a:gdLst/>
            <a:ahLst/>
            <a:cxnLst/>
            <a:rect r="r" b="b" t="t" l="l"/>
            <a:pathLst>
              <a:path h="5472477" w="8458572">
                <a:moveTo>
                  <a:pt x="0" y="0"/>
                </a:moveTo>
                <a:lnTo>
                  <a:pt x="8458572" y="0"/>
                </a:lnTo>
                <a:lnTo>
                  <a:pt x="8458572" y="5472477"/>
                </a:lnTo>
                <a:lnTo>
                  <a:pt x="0" y="547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492350"/>
            <a:ext cx="7715678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difference in playtime distribution on average between multiplaye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 games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and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other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There is a difference in distributions (users playtime on multiplayer games are higher)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run a Mann–Whitney test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3571089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H6. Users are more engaged on Multiplayer games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12702973" cy="427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difference in playtime between multiplayer and non-multiplayer games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832790" y="3324225"/>
            <a:ext cx="15215466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Simplify several columns by extracting meaningful numerical features : release dates → release years</a:t>
            </a:r>
          </a:p>
          <a:p>
            <a:pPr algn="l">
              <a:lnSpc>
                <a:spcPts val="2999"/>
              </a:lnSpc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                                                                                                                  positive vs. negative reviews</a:t>
            </a:r>
          </a:p>
          <a:p>
            <a:pPr algn="l">
              <a:lnSpc>
                <a:spcPts val="2999"/>
              </a:lnSpc>
            </a:pPr>
          </a:p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Create new behavioral indicators : engagement index</a:t>
            </a:r>
          </a:p>
          <a:p>
            <a:pPr algn="l">
              <a:lnSpc>
                <a:spcPts val="2999"/>
              </a:lnSpc>
            </a:pPr>
          </a:p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Encoded categorical variables : one-hot encoding for the rating category</a:t>
            </a:r>
          </a:p>
          <a:p>
            <a:pPr algn="l">
              <a:lnSpc>
                <a:spcPts val="2999"/>
              </a:lnSpc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                                                     several flag dataframes</a:t>
            </a:r>
          </a:p>
          <a:p>
            <a:pPr algn="l">
              <a:lnSpc>
                <a:spcPts val="2999"/>
              </a:lnSpc>
            </a:pPr>
          </a:p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Remove columns that were too textual or too sparse to be useful</a:t>
            </a:r>
          </a:p>
          <a:p>
            <a:pPr algn="l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                                                    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701" y="1123950"/>
            <a:ext cx="13571089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99"/>
              </a:lnSpc>
            </a:pPr>
            <a:r>
              <a:rPr lang="en-US" b="true" sz="4999" spc="-274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Feature Engineeering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870125"/>
            <a:ext cx="8324850" cy="3268928"/>
            <a:chOff x="0" y="0"/>
            <a:chExt cx="2192553" cy="8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860952"/>
            </a:xfrm>
            <a:custGeom>
              <a:avLst/>
              <a:gdLst/>
              <a:ahLst/>
              <a:cxnLst/>
              <a:rect r="r" b="b" t="t" l="l"/>
              <a:pathLst>
                <a:path h="860952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823753"/>
                  </a:lnTo>
                  <a:cubicBezTo>
                    <a:pt x="2192553" y="833619"/>
                    <a:pt x="2188634" y="843081"/>
                    <a:pt x="2181658" y="850057"/>
                  </a:cubicBezTo>
                  <a:cubicBezTo>
                    <a:pt x="2174682" y="857033"/>
                    <a:pt x="2165220" y="860952"/>
                    <a:pt x="2155354" y="860952"/>
                  </a:cubicBezTo>
                  <a:lnTo>
                    <a:pt x="37199" y="860952"/>
                  </a:lnTo>
                  <a:cubicBezTo>
                    <a:pt x="27333" y="860952"/>
                    <a:pt x="17872" y="857033"/>
                    <a:pt x="10895" y="850057"/>
                  </a:cubicBezTo>
                  <a:cubicBezTo>
                    <a:pt x="3919" y="843081"/>
                    <a:pt x="0" y="833619"/>
                    <a:pt x="0" y="823753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1637" y="3870125"/>
            <a:ext cx="8334375" cy="3268928"/>
            <a:chOff x="0" y="0"/>
            <a:chExt cx="2195062" cy="860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860952"/>
            </a:xfrm>
            <a:custGeom>
              <a:avLst/>
              <a:gdLst/>
              <a:ahLst/>
              <a:cxnLst/>
              <a:rect r="r" b="b" t="t" l="l"/>
              <a:pathLst>
                <a:path h="860952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823796"/>
                  </a:lnTo>
                  <a:cubicBezTo>
                    <a:pt x="2195062" y="844317"/>
                    <a:pt x="2178426" y="860952"/>
                    <a:pt x="2157905" y="860952"/>
                  </a:cubicBezTo>
                  <a:lnTo>
                    <a:pt x="37157" y="860952"/>
                  </a:lnTo>
                  <a:cubicBezTo>
                    <a:pt x="16636" y="860952"/>
                    <a:pt x="0" y="844317"/>
                    <a:pt x="0" y="823796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8449" y="4478417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5025" y="4478417"/>
            <a:ext cx="5448300" cy="2090843"/>
            <a:chOff x="0" y="0"/>
            <a:chExt cx="7264400" cy="27877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Random Forest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7865"/>
              <a:ext cx="7264400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0.1555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0.2962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0.9703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34675" y="4248150"/>
            <a:ext cx="5448300" cy="2217921"/>
            <a:chOff x="0" y="0"/>
            <a:chExt cx="7264400" cy="295722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Gradient Boosting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47865"/>
              <a:ext cx="7264400" cy="2109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0.1629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0.3008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0.9694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a. Regression Model Performance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99854" y="7896225"/>
            <a:ext cx="16688292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Based on the evaluations of the different models, we can compare their performance using MAE, RMSE, and R² metrics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This will help us determine which model is best suited for predicting user ratings based on the features we have engineered from the RAWG dataset</a:t>
            </a:r>
          </a:p>
          <a:p>
            <a:pPr algn="l">
              <a:lnSpc>
                <a:spcPts val="324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870125"/>
            <a:ext cx="8324850" cy="3268928"/>
            <a:chOff x="0" y="0"/>
            <a:chExt cx="2192553" cy="8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860952"/>
            </a:xfrm>
            <a:custGeom>
              <a:avLst/>
              <a:gdLst/>
              <a:ahLst/>
              <a:cxnLst/>
              <a:rect r="r" b="b" t="t" l="l"/>
              <a:pathLst>
                <a:path h="860952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823753"/>
                  </a:lnTo>
                  <a:cubicBezTo>
                    <a:pt x="2192553" y="833619"/>
                    <a:pt x="2188634" y="843081"/>
                    <a:pt x="2181658" y="850057"/>
                  </a:cubicBezTo>
                  <a:cubicBezTo>
                    <a:pt x="2174682" y="857033"/>
                    <a:pt x="2165220" y="860952"/>
                    <a:pt x="2155354" y="860952"/>
                  </a:cubicBezTo>
                  <a:lnTo>
                    <a:pt x="37199" y="860952"/>
                  </a:lnTo>
                  <a:cubicBezTo>
                    <a:pt x="27333" y="860952"/>
                    <a:pt x="17872" y="857033"/>
                    <a:pt x="10895" y="850057"/>
                  </a:cubicBezTo>
                  <a:cubicBezTo>
                    <a:pt x="3919" y="843081"/>
                    <a:pt x="0" y="833619"/>
                    <a:pt x="0" y="823753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1637" y="3870125"/>
            <a:ext cx="8334375" cy="3268928"/>
            <a:chOff x="0" y="0"/>
            <a:chExt cx="2195062" cy="860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860952"/>
            </a:xfrm>
            <a:custGeom>
              <a:avLst/>
              <a:gdLst/>
              <a:ahLst/>
              <a:cxnLst/>
              <a:rect r="r" b="b" t="t" l="l"/>
              <a:pathLst>
                <a:path h="860952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823796"/>
                  </a:lnTo>
                  <a:cubicBezTo>
                    <a:pt x="2195062" y="844317"/>
                    <a:pt x="2178426" y="860952"/>
                    <a:pt x="2157905" y="860952"/>
                  </a:cubicBezTo>
                  <a:lnTo>
                    <a:pt x="37157" y="860952"/>
                  </a:lnTo>
                  <a:cubicBezTo>
                    <a:pt x="16636" y="860952"/>
                    <a:pt x="0" y="844317"/>
                    <a:pt x="0" y="823796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8449" y="4478417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5025" y="4478417"/>
            <a:ext cx="5448300" cy="2090843"/>
            <a:chOff x="0" y="0"/>
            <a:chExt cx="7264400" cy="27877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LGBM Regressor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7865"/>
              <a:ext cx="7264400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0.1564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0.2934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0.9709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34675" y="4248150"/>
            <a:ext cx="5448300" cy="2217921"/>
            <a:chOff x="0" y="0"/>
            <a:chExt cx="7264400" cy="295722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CatBoost Regressor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47865"/>
              <a:ext cx="7264400" cy="2109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0.1602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0.2949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0.9706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a. Regression Model Performance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99854" y="7896225"/>
            <a:ext cx="16688292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We can see that LightGBM has the best performance among the tested models, with the lowest MAE and RMSE, and the highest R² score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This suggests that LightGBM is particularly effective at capturing the relationships in our dataset for predicting user ratings</a:t>
            </a:r>
          </a:p>
          <a:p>
            <a:pPr algn="l">
              <a:lnSpc>
                <a:spcPts val="324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84369" y="3992656"/>
            <a:ext cx="8958476" cy="5789415"/>
          </a:xfrm>
          <a:custGeom>
            <a:avLst/>
            <a:gdLst/>
            <a:ahLst/>
            <a:cxnLst/>
            <a:rect r="r" b="b" t="t" l="l"/>
            <a:pathLst>
              <a:path h="5789415" w="8958476">
                <a:moveTo>
                  <a:pt x="0" y="0"/>
                </a:moveTo>
                <a:lnTo>
                  <a:pt x="8958476" y="0"/>
                </a:lnTo>
                <a:lnTo>
                  <a:pt x="895847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67429" y="4815697"/>
            <a:ext cx="8601441" cy="4687785"/>
          </a:xfrm>
          <a:custGeom>
            <a:avLst/>
            <a:gdLst/>
            <a:ahLst/>
            <a:cxnLst/>
            <a:rect r="r" b="b" t="t" l="l"/>
            <a:pathLst>
              <a:path h="4687785" w="8601441">
                <a:moveTo>
                  <a:pt x="0" y="0"/>
                </a:moveTo>
                <a:lnTo>
                  <a:pt x="8601442" y="0"/>
                </a:lnTo>
                <a:lnTo>
                  <a:pt x="8601442" y="4687785"/>
                </a:lnTo>
                <a:lnTo>
                  <a:pt x="0" y="468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a. Regression Model Performance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870125"/>
            <a:ext cx="8324850" cy="3268928"/>
            <a:chOff x="0" y="0"/>
            <a:chExt cx="2192553" cy="8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860952"/>
            </a:xfrm>
            <a:custGeom>
              <a:avLst/>
              <a:gdLst/>
              <a:ahLst/>
              <a:cxnLst/>
              <a:rect r="r" b="b" t="t" l="l"/>
              <a:pathLst>
                <a:path h="860952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823753"/>
                  </a:lnTo>
                  <a:cubicBezTo>
                    <a:pt x="2192553" y="833619"/>
                    <a:pt x="2188634" y="843081"/>
                    <a:pt x="2181658" y="850057"/>
                  </a:cubicBezTo>
                  <a:cubicBezTo>
                    <a:pt x="2174682" y="857033"/>
                    <a:pt x="2165220" y="860952"/>
                    <a:pt x="2155354" y="860952"/>
                  </a:cubicBezTo>
                  <a:lnTo>
                    <a:pt x="37199" y="860952"/>
                  </a:lnTo>
                  <a:cubicBezTo>
                    <a:pt x="27333" y="860952"/>
                    <a:pt x="17872" y="857033"/>
                    <a:pt x="10895" y="850057"/>
                  </a:cubicBezTo>
                  <a:cubicBezTo>
                    <a:pt x="3919" y="843081"/>
                    <a:pt x="0" y="833619"/>
                    <a:pt x="0" y="823753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1637" y="3870125"/>
            <a:ext cx="8334375" cy="3268928"/>
            <a:chOff x="0" y="0"/>
            <a:chExt cx="2195062" cy="860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860952"/>
            </a:xfrm>
            <a:custGeom>
              <a:avLst/>
              <a:gdLst/>
              <a:ahLst/>
              <a:cxnLst/>
              <a:rect r="r" b="b" t="t" l="l"/>
              <a:pathLst>
                <a:path h="860952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823796"/>
                  </a:lnTo>
                  <a:cubicBezTo>
                    <a:pt x="2195062" y="844317"/>
                    <a:pt x="2178426" y="860952"/>
                    <a:pt x="2157905" y="860952"/>
                  </a:cubicBezTo>
                  <a:lnTo>
                    <a:pt x="37157" y="860952"/>
                  </a:lnTo>
                  <a:cubicBezTo>
                    <a:pt x="16636" y="860952"/>
                    <a:pt x="0" y="844317"/>
                    <a:pt x="0" y="823796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7208" y="4182943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5025" y="4182943"/>
            <a:ext cx="5448300" cy="2643293"/>
            <a:chOff x="0" y="0"/>
            <a:chExt cx="7264400" cy="35243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Random Forest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7865"/>
              <a:ext cx="7264400" cy="267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Accuracy : 0.9349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F1-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Score : 0.5419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Recall : 0.4298</a:t>
              </a:r>
            </a:p>
            <a:p>
              <a:pPr algn="l" marL="0" indent="0" lvl="0">
                <a:lnSpc>
                  <a:spcPts val="15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Precision : 0.7332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b. Classification Model Performance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28429" y="8177278"/>
            <a:ext cx="1668829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Based on the evaluations, we can compare the performance of the different models and choose the best one for deployment or further tuning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0734675" y="4182943"/>
            <a:ext cx="5448300" cy="2643293"/>
            <a:chOff x="0" y="0"/>
            <a:chExt cx="7264400" cy="352439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Gradient Boosting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47865"/>
              <a:ext cx="7264400" cy="267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Accuracy : 0.9339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F1-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Score : 0.5401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Recall : 0.4327</a:t>
              </a:r>
            </a:p>
            <a:p>
              <a:pPr algn="l" marL="0" indent="0" lvl="0">
                <a:lnSpc>
                  <a:spcPts val="15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Precision : 0.7184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981300" y="3870125"/>
            <a:ext cx="12325399" cy="3268928"/>
            <a:chOff x="0" y="0"/>
            <a:chExt cx="3246196" cy="8609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46196" cy="860952"/>
            </a:xfrm>
            <a:custGeom>
              <a:avLst/>
              <a:gdLst/>
              <a:ahLst/>
              <a:cxnLst/>
              <a:rect r="r" b="b" t="t" l="l"/>
              <a:pathLst>
                <a:path h="860952" w="3246196">
                  <a:moveTo>
                    <a:pt x="25125" y="0"/>
                  </a:moveTo>
                  <a:lnTo>
                    <a:pt x="3221071" y="0"/>
                  </a:lnTo>
                  <a:cubicBezTo>
                    <a:pt x="3227734" y="0"/>
                    <a:pt x="3234125" y="2647"/>
                    <a:pt x="3238837" y="7359"/>
                  </a:cubicBezTo>
                  <a:cubicBezTo>
                    <a:pt x="3243549" y="12071"/>
                    <a:pt x="3246196" y="18462"/>
                    <a:pt x="3246196" y="25125"/>
                  </a:cubicBezTo>
                  <a:lnTo>
                    <a:pt x="3246196" y="835827"/>
                  </a:lnTo>
                  <a:cubicBezTo>
                    <a:pt x="3246196" y="842491"/>
                    <a:pt x="3243549" y="848881"/>
                    <a:pt x="3238837" y="853593"/>
                  </a:cubicBezTo>
                  <a:cubicBezTo>
                    <a:pt x="3234125" y="858305"/>
                    <a:pt x="3227734" y="860952"/>
                    <a:pt x="3221071" y="860952"/>
                  </a:cubicBezTo>
                  <a:lnTo>
                    <a:pt x="25125" y="860952"/>
                  </a:lnTo>
                  <a:cubicBezTo>
                    <a:pt x="18462" y="860952"/>
                    <a:pt x="12071" y="858305"/>
                    <a:pt x="7359" y="853593"/>
                  </a:cubicBezTo>
                  <a:cubicBezTo>
                    <a:pt x="2647" y="848881"/>
                    <a:pt x="0" y="842491"/>
                    <a:pt x="0" y="835827"/>
                  </a:cubicBezTo>
                  <a:lnTo>
                    <a:pt x="0" y="25125"/>
                  </a:lnTo>
                  <a:cubicBezTo>
                    <a:pt x="0" y="18462"/>
                    <a:pt x="2647" y="12071"/>
                    <a:pt x="7359" y="7359"/>
                  </a:cubicBezTo>
                  <a:cubicBezTo>
                    <a:pt x="12071" y="2647"/>
                    <a:pt x="18462" y="0"/>
                    <a:pt x="2512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246196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04723" y="4199101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b. Classification Model Performance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9854" y="7818708"/>
            <a:ext cx="16688292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This suggests that the model has a good ability to distinguish between high rating and low rating games based on the features provided</a:t>
            </a: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We can further tune the hyperparameters of this model or explore ensemble methods to potentially improve performance even more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5186333" y="4182943"/>
            <a:ext cx="5448300" cy="2643293"/>
            <a:chOff x="0" y="0"/>
            <a:chExt cx="7264400" cy="35243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Logistic Regression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47865"/>
              <a:ext cx="7264400" cy="267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Accuracy : 0.9250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F1-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Score : 0.4381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Recall : 0.3260</a:t>
              </a:r>
            </a:p>
            <a:p>
              <a:pPr algn="l" marL="0" indent="0" lvl="0">
                <a:lnSpc>
                  <a:spcPts val="15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Precision : 0.6677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28398" y="5023846"/>
            <a:ext cx="7970736" cy="4234454"/>
          </a:xfrm>
          <a:custGeom>
            <a:avLst/>
            <a:gdLst/>
            <a:ahLst/>
            <a:cxnLst/>
            <a:rect r="r" b="b" t="t" l="l"/>
            <a:pathLst>
              <a:path h="4234454" w="7970736">
                <a:moveTo>
                  <a:pt x="0" y="0"/>
                </a:moveTo>
                <a:lnTo>
                  <a:pt x="7970736" y="0"/>
                </a:lnTo>
                <a:lnTo>
                  <a:pt x="7970736" y="4234454"/>
                </a:lnTo>
                <a:lnTo>
                  <a:pt x="0" y="423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5143" y="4286478"/>
            <a:ext cx="9122609" cy="4971822"/>
          </a:xfrm>
          <a:custGeom>
            <a:avLst/>
            <a:gdLst/>
            <a:ahLst/>
            <a:cxnLst/>
            <a:rect r="r" b="b" t="t" l="l"/>
            <a:pathLst>
              <a:path h="4971822" w="9122609">
                <a:moveTo>
                  <a:pt x="0" y="0"/>
                </a:moveTo>
                <a:lnTo>
                  <a:pt x="9122608" y="0"/>
                </a:lnTo>
                <a:lnTo>
                  <a:pt x="9122608" y="4971822"/>
                </a:lnTo>
                <a:lnTo>
                  <a:pt x="0" y="4971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b. Classification Model Performance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2950" y="666750"/>
            <a:ext cx="5448300" cy="8953500"/>
            <a:chOff x="0" y="0"/>
            <a:chExt cx="143494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2358124"/>
            </a:xfrm>
            <a:custGeom>
              <a:avLst/>
              <a:gdLst/>
              <a:ahLst/>
              <a:cxnLst/>
              <a:rect r="r" b="b" t="t" l="l"/>
              <a:pathLst>
                <a:path h="2358124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2301284"/>
                  </a:lnTo>
                  <a:cubicBezTo>
                    <a:pt x="1434943" y="2332676"/>
                    <a:pt x="1409495" y="2358124"/>
                    <a:pt x="1378104" y="2358124"/>
                  </a:cubicBezTo>
                  <a:lnTo>
                    <a:pt x="56839" y="2358124"/>
                  </a:lnTo>
                  <a:cubicBezTo>
                    <a:pt x="25448" y="2358124"/>
                    <a:pt x="0" y="2332676"/>
                    <a:pt x="0" y="2301284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3494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666750"/>
            <a:ext cx="5448300" cy="8953500"/>
            <a:chOff x="0" y="0"/>
            <a:chExt cx="1434943" cy="23581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2358124"/>
            </a:xfrm>
            <a:custGeom>
              <a:avLst/>
              <a:gdLst/>
              <a:ahLst/>
              <a:cxnLst/>
              <a:rect r="r" b="b" t="t" l="l"/>
              <a:pathLst>
                <a:path h="2358124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2301284"/>
                  </a:lnTo>
                  <a:cubicBezTo>
                    <a:pt x="1434943" y="2332676"/>
                    <a:pt x="1409495" y="2358124"/>
                    <a:pt x="1378104" y="2358124"/>
                  </a:cubicBezTo>
                  <a:lnTo>
                    <a:pt x="56839" y="2358124"/>
                  </a:lnTo>
                  <a:cubicBezTo>
                    <a:pt x="25448" y="2358124"/>
                    <a:pt x="0" y="2332676"/>
                    <a:pt x="0" y="2301284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3494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5448300" cy="8953500"/>
            <a:chOff x="0" y="0"/>
            <a:chExt cx="1434943" cy="23581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2358124"/>
            </a:xfrm>
            <a:custGeom>
              <a:avLst/>
              <a:gdLst/>
              <a:ahLst/>
              <a:cxnLst/>
              <a:rect r="r" b="b" t="t" l="l"/>
              <a:pathLst>
                <a:path h="2358124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2301284"/>
                  </a:lnTo>
                  <a:cubicBezTo>
                    <a:pt x="1434943" y="2332676"/>
                    <a:pt x="1409495" y="2358124"/>
                    <a:pt x="1378104" y="2358124"/>
                  </a:cubicBezTo>
                  <a:lnTo>
                    <a:pt x="56839" y="2358124"/>
                  </a:lnTo>
                  <a:cubicBezTo>
                    <a:pt x="25448" y="2358124"/>
                    <a:pt x="0" y="2332676"/>
                    <a:pt x="0" y="2301284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3494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77750" y="7391943"/>
            <a:ext cx="4838700" cy="875214"/>
            <a:chOff x="0" y="0"/>
            <a:chExt cx="1274390" cy="2305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4390" cy="230509"/>
            </a:xfrm>
            <a:custGeom>
              <a:avLst/>
              <a:gdLst/>
              <a:ahLst/>
              <a:cxnLst/>
              <a:rect r="r" b="b" t="t" l="l"/>
              <a:pathLst>
                <a:path h="230509" w="1274390">
                  <a:moveTo>
                    <a:pt x="115254" y="0"/>
                  </a:moveTo>
                  <a:lnTo>
                    <a:pt x="1159136" y="0"/>
                  </a:lnTo>
                  <a:cubicBezTo>
                    <a:pt x="1189703" y="0"/>
                    <a:pt x="1219019" y="12143"/>
                    <a:pt x="1240633" y="33757"/>
                  </a:cubicBezTo>
                  <a:cubicBezTo>
                    <a:pt x="1262247" y="55372"/>
                    <a:pt x="1274390" y="84687"/>
                    <a:pt x="1274390" y="115254"/>
                  </a:cubicBezTo>
                  <a:lnTo>
                    <a:pt x="1274390" y="115254"/>
                  </a:lnTo>
                  <a:cubicBezTo>
                    <a:pt x="1274390" y="145822"/>
                    <a:pt x="1262247" y="175137"/>
                    <a:pt x="1240633" y="196752"/>
                  </a:cubicBezTo>
                  <a:cubicBezTo>
                    <a:pt x="1219019" y="218366"/>
                    <a:pt x="1189703" y="230509"/>
                    <a:pt x="1159136" y="230509"/>
                  </a:cubicBezTo>
                  <a:lnTo>
                    <a:pt x="115254" y="230509"/>
                  </a:lnTo>
                  <a:cubicBezTo>
                    <a:pt x="84687" y="230509"/>
                    <a:pt x="55372" y="218366"/>
                    <a:pt x="33757" y="196752"/>
                  </a:cubicBezTo>
                  <a:cubicBezTo>
                    <a:pt x="12143" y="175137"/>
                    <a:pt x="0" y="145822"/>
                    <a:pt x="0" y="115254"/>
                  </a:cubicBezTo>
                  <a:lnTo>
                    <a:pt x="0" y="115254"/>
                  </a:lnTo>
                  <a:cubicBezTo>
                    <a:pt x="0" y="84687"/>
                    <a:pt x="12143" y="55372"/>
                    <a:pt x="33757" y="33757"/>
                  </a:cubicBezTo>
                  <a:cubicBezTo>
                    <a:pt x="55372" y="12143"/>
                    <a:pt x="84687" y="0"/>
                    <a:pt x="115254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74390" cy="297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24650" y="7391943"/>
            <a:ext cx="4838700" cy="875214"/>
            <a:chOff x="0" y="0"/>
            <a:chExt cx="1274390" cy="2305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4390" cy="230509"/>
            </a:xfrm>
            <a:custGeom>
              <a:avLst/>
              <a:gdLst/>
              <a:ahLst/>
              <a:cxnLst/>
              <a:rect r="r" b="b" t="t" l="l"/>
              <a:pathLst>
                <a:path h="230509" w="1274390">
                  <a:moveTo>
                    <a:pt x="115254" y="0"/>
                  </a:moveTo>
                  <a:lnTo>
                    <a:pt x="1159136" y="0"/>
                  </a:lnTo>
                  <a:cubicBezTo>
                    <a:pt x="1189703" y="0"/>
                    <a:pt x="1219019" y="12143"/>
                    <a:pt x="1240633" y="33757"/>
                  </a:cubicBezTo>
                  <a:cubicBezTo>
                    <a:pt x="1262247" y="55372"/>
                    <a:pt x="1274390" y="84687"/>
                    <a:pt x="1274390" y="115254"/>
                  </a:cubicBezTo>
                  <a:lnTo>
                    <a:pt x="1274390" y="115254"/>
                  </a:lnTo>
                  <a:cubicBezTo>
                    <a:pt x="1274390" y="145822"/>
                    <a:pt x="1262247" y="175137"/>
                    <a:pt x="1240633" y="196752"/>
                  </a:cubicBezTo>
                  <a:cubicBezTo>
                    <a:pt x="1219019" y="218366"/>
                    <a:pt x="1189703" y="230509"/>
                    <a:pt x="1159136" y="230509"/>
                  </a:cubicBezTo>
                  <a:lnTo>
                    <a:pt x="115254" y="230509"/>
                  </a:lnTo>
                  <a:cubicBezTo>
                    <a:pt x="84687" y="230509"/>
                    <a:pt x="55372" y="218366"/>
                    <a:pt x="33757" y="196752"/>
                  </a:cubicBezTo>
                  <a:cubicBezTo>
                    <a:pt x="12143" y="175137"/>
                    <a:pt x="0" y="145822"/>
                    <a:pt x="0" y="115254"/>
                  </a:cubicBezTo>
                  <a:lnTo>
                    <a:pt x="0" y="115254"/>
                  </a:lnTo>
                  <a:cubicBezTo>
                    <a:pt x="0" y="84687"/>
                    <a:pt x="12143" y="55372"/>
                    <a:pt x="33757" y="33757"/>
                  </a:cubicBezTo>
                  <a:cubicBezTo>
                    <a:pt x="55372" y="12143"/>
                    <a:pt x="84687" y="0"/>
                    <a:pt x="115254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274390" cy="297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1550" y="7391943"/>
            <a:ext cx="4838700" cy="875214"/>
            <a:chOff x="0" y="0"/>
            <a:chExt cx="1274390" cy="2305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4390" cy="230509"/>
            </a:xfrm>
            <a:custGeom>
              <a:avLst/>
              <a:gdLst/>
              <a:ahLst/>
              <a:cxnLst/>
              <a:rect r="r" b="b" t="t" l="l"/>
              <a:pathLst>
                <a:path h="230509" w="1274390">
                  <a:moveTo>
                    <a:pt x="115254" y="0"/>
                  </a:moveTo>
                  <a:lnTo>
                    <a:pt x="1159136" y="0"/>
                  </a:lnTo>
                  <a:cubicBezTo>
                    <a:pt x="1189703" y="0"/>
                    <a:pt x="1219019" y="12143"/>
                    <a:pt x="1240633" y="33757"/>
                  </a:cubicBezTo>
                  <a:cubicBezTo>
                    <a:pt x="1262247" y="55372"/>
                    <a:pt x="1274390" y="84687"/>
                    <a:pt x="1274390" y="115254"/>
                  </a:cubicBezTo>
                  <a:lnTo>
                    <a:pt x="1274390" y="115254"/>
                  </a:lnTo>
                  <a:cubicBezTo>
                    <a:pt x="1274390" y="145822"/>
                    <a:pt x="1262247" y="175137"/>
                    <a:pt x="1240633" y="196752"/>
                  </a:cubicBezTo>
                  <a:cubicBezTo>
                    <a:pt x="1219019" y="218366"/>
                    <a:pt x="1189703" y="230509"/>
                    <a:pt x="1159136" y="230509"/>
                  </a:cubicBezTo>
                  <a:lnTo>
                    <a:pt x="115254" y="230509"/>
                  </a:lnTo>
                  <a:cubicBezTo>
                    <a:pt x="84687" y="230509"/>
                    <a:pt x="55372" y="218366"/>
                    <a:pt x="33757" y="196752"/>
                  </a:cubicBezTo>
                  <a:cubicBezTo>
                    <a:pt x="12143" y="175137"/>
                    <a:pt x="0" y="145822"/>
                    <a:pt x="0" y="115254"/>
                  </a:cubicBezTo>
                  <a:lnTo>
                    <a:pt x="0" y="115254"/>
                  </a:lnTo>
                  <a:cubicBezTo>
                    <a:pt x="0" y="84687"/>
                    <a:pt x="12143" y="55372"/>
                    <a:pt x="33757" y="33757"/>
                  </a:cubicBezTo>
                  <a:cubicBezTo>
                    <a:pt x="55372" y="12143"/>
                    <a:pt x="84687" y="0"/>
                    <a:pt x="115254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274390" cy="297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71550" y="8715375"/>
            <a:ext cx="48387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b="true" sz="2400" spc="-132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Increase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in gaming revenue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24650" y="8715375"/>
            <a:ext cx="48387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b="true" sz="2400" spc="-132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Active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gamers worldwide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06425" y="7615754"/>
            <a:ext cx="31813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4"/>
              </a:lnSpc>
              <a:spcBef>
                <a:spcPct val="0"/>
              </a:spcBef>
            </a:pPr>
            <a:r>
              <a:rPr lang="en-US" b="true" sz="2962" spc="-162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$200 billion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3325" y="7615754"/>
            <a:ext cx="31813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4"/>
              </a:lnSpc>
              <a:spcBef>
                <a:spcPct val="0"/>
              </a:spcBef>
            </a:pPr>
            <a:r>
              <a:rPr lang="en-US" b="true" sz="2962" spc="-162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3 billion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00225" y="7615754"/>
            <a:ext cx="31813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4"/>
              </a:lnSpc>
              <a:spcBef>
                <a:spcPct val="0"/>
              </a:spcBef>
            </a:pPr>
            <a:r>
              <a:rPr lang="en-US" b="true" sz="2962" spc="-162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45%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172950" y="941405"/>
            <a:ext cx="5448300" cy="6181325"/>
            <a:chOff x="0" y="0"/>
            <a:chExt cx="2661158" cy="30191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4483" y="50038"/>
              <a:ext cx="2552065" cy="2919755"/>
            </a:xfrm>
            <a:custGeom>
              <a:avLst/>
              <a:gdLst/>
              <a:ahLst/>
              <a:cxnLst/>
              <a:rect r="r" b="b" t="t" l="l"/>
              <a:pathLst>
                <a:path h="2919755" w="2552065">
                  <a:moveTo>
                    <a:pt x="2464435" y="2919755"/>
                  </a:moveTo>
                  <a:lnTo>
                    <a:pt x="87757" y="2919755"/>
                  </a:lnTo>
                  <a:cubicBezTo>
                    <a:pt x="39370" y="2919755"/>
                    <a:pt x="0" y="2880512"/>
                    <a:pt x="0" y="2831998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464308" y="0"/>
                  </a:lnTo>
                  <a:cubicBezTo>
                    <a:pt x="2512695" y="0"/>
                    <a:pt x="2552065" y="39243"/>
                    <a:pt x="2552065" y="87757"/>
                  </a:cubicBezTo>
                  <a:lnTo>
                    <a:pt x="2552065" y="2831998"/>
                  </a:lnTo>
                  <a:cubicBezTo>
                    <a:pt x="2552065" y="2880385"/>
                    <a:pt x="2512822" y="2919755"/>
                    <a:pt x="2464308" y="2919755"/>
                  </a:cubicBezTo>
                  <a:close/>
                </a:path>
              </a:pathLst>
            </a:custGeom>
            <a:blipFill>
              <a:blip r:embed="rId2"/>
              <a:stretch>
                <a:fillRect l="-339" t="0" r="-33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61031" cy="3019069"/>
            </a:xfrm>
            <a:custGeom>
              <a:avLst/>
              <a:gdLst/>
              <a:ahLst/>
              <a:cxnLst/>
              <a:rect r="r" b="b" t="t" l="l"/>
              <a:pathLst>
                <a:path h="3019069" w="2661031">
                  <a:moveTo>
                    <a:pt x="0" y="91567"/>
                  </a:moveTo>
                  <a:lnTo>
                    <a:pt x="0" y="2927502"/>
                  </a:lnTo>
                  <a:cubicBezTo>
                    <a:pt x="0" y="2978048"/>
                    <a:pt x="41021" y="3019069"/>
                    <a:pt x="91567" y="3019069"/>
                  </a:cubicBezTo>
                  <a:lnTo>
                    <a:pt x="2569464" y="3019069"/>
                  </a:lnTo>
                  <a:cubicBezTo>
                    <a:pt x="2620010" y="3019069"/>
                    <a:pt x="2661031" y="2978048"/>
                    <a:pt x="2661031" y="2927502"/>
                  </a:cubicBezTo>
                  <a:lnTo>
                    <a:pt x="2661031" y="91567"/>
                  </a:lnTo>
                  <a:cubicBezTo>
                    <a:pt x="2661031" y="41021"/>
                    <a:pt x="2620010" y="0"/>
                    <a:pt x="2569464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1819275" y="331724"/>
                  </a:moveTo>
                  <a:lnTo>
                    <a:pt x="2478405" y="331724"/>
                  </a:lnTo>
                  <a:cubicBezTo>
                    <a:pt x="2528951" y="331724"/>
                    <a:pt x="2569972" y="372745"/>
                    <a:pt x="2569972" y="423291"/>
                  </a:cubicBezTo>
                  <a:lnTo>
                    <a:pt x="2569972" y="2836443"/>
                  </a:lnTo>
                  <a:cubicBezTo>
                    <a:pt x="2569972" y="2886989"/>
                    <a:pt x="2528951" y="2928010"/>
                    <a:pt x="2478405" y="2928010"/>
                  </a:cubicBezTo>
                  <a:lnTo>
                    <a:pt x="182753" y="2928010"/>
                  </a:lnTo>
                  <a:cubicBezTo>
                    <a:pt x="132207" y="2928010"/>
                    <a:pt x="91186" y="2886989"/>
                    <a:pt x="91186" y="2836443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522222" y="91186"/>
                  </a:lnTo>
                  <a:cubicBezTo>
                    <a:pt x="1548257" y="91186"/>
                    <a:pt x="1573149" y="102235"/>
                    <a:pt x="1590548" y="121666"/>
                  </a:cubicBezTo>
                  <a:lnTo>
                    <a:pt x="1751203" y="301244"/>
                  </a:lnTo>
                  <a:cubicBezTo>
                    <a:pt x="1768602" y="320675"/>
                    <a:pt x="1793367" y="331724"/>
                    <a:pt x="1819529" y="331724"/>
                  </a:cubicBezTo>
                  <a:lnTo>
                    <a:pt x="1819275" y="331724"/>
                  </a:lnTo>
                  <a:close/>
                </a:path>
              </a:pathLst>
            </a:custGeom>
            <a:solidFill>
              <a:srgbClr val="3B82F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419850" y="941405"/>
            <a:ext cx="5448300" cy="6181325"/>
            <a:chOff x="0" y="0"/>
            <a:chExt cx="2661158" cy="30191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4483" y="50038"/>
              <a:ext cx="2552065" cy="2919755"/>
            </a:xfrm>
            <a:custGeom>
              <a:avLst/>
              <a:gdLst/>
              <a:ahLst/>
              <a:cxnLst/>
              <a:rect r="r" b="b" t="t" l="l"/>
              <a:pathLst>
                <a:path h="2919755" w="2552065">
                  <a:moveTo>
                    <a:pt x="2464435" y="2919755"/>
                  </a:moveTo>
                  <a:lnTo>
                    <a:pt x="87757" y="2919755"/>
                  </a:lnTo>
                  <a:cubicBezTo>
                    <a:pt x="39370" y="2919755"/>
                    <a:pt x="0" y="2880512"/>
                    <a:pt x="0" y="2831998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464308" y="0"/>
                  </a:lnTo>
                  <a:cubicBezTo>
                    <a:pt x="2512695" y="0"/>
                    <a:pt x="2552065" y="39243"/>
                    <a:pt x="2552065" y="87757"/>
                  </a:cubicBezTo>
                  <a:lnTo>
                    <a:pt x="2552065" y="2831998"/>
                  </a:lnTo>
                  <a:cubicBezTo>
                    <a:pt x="2552065" y="2880385"/>
                    <a:pt x="2512822" y="2919755"/>
                    <a:pt x="2464308" y="2919755"/>
                  </a:cubicBezTo>
                  <a:close/>
                </a:path>
              </a:pathLst>
            </a:custGeom>
            <a:blipFill>
              <a:blip r:embed="rId3"/>
              <a:stretch>
                <a:fillRect l="-339" t="0" r="-339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661031" cy="3019069"/>
            </a:xfrm>
            <a:custGeom>
              <a:avLst/>
              <a:gdLst/>
              <a:ahLst/>
              <a:cxnLst/>
              <a:rect r="r" b="b" t="t" l="l"/>
              <a:pathLst>
                <a:path h="3019069" w="2661031">
                  <a:moveTo>
                    <a:pt x="0" y="91567"/>
                  </a:moveTo>
                  <a:lnTo>
                    <a:pt x="0" y="2927502"/>
                  </a:lnTo>
                  <a:cubicBezTo>
                    <a:pt x="0" y="2978048"/>
                    <a:pt x="41021" y="3019069"/>
                    <a:pt x="91567" y="3019069"/>
                  </a:cubicBezTo>
                  <a:lnTo>
                    <a:pt x="2569464" y="3019069"/>
                  </a:lnTo>
                  <a:cubicBezTo>
                    <a:pt x="2620010" y="3019069"/>
                    <a:pt x="2661031" y="2978048"/>
                    <a:pt x="2661031" y="2927502"/>
                  </a:cubicBezTo>
                  <a:lnTo>
                    <a:pt x="2661031" y="91567"/>
                  </a:lnTo>
                  <a:cubicBezTo>
                    <a:pt x="2661031" y="41021"/>
                    <a:pt x="2620010" y="0"/>
                    <a:pt x="2569464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1819275" y="331724"/>
                  </a:moveTo>
                  <a:lnTo>
                    <a:pt x="2478405" y="331724"/>
                  </a:lnTo>
                  <a:cubicBezTo>
                    <a:pt x="2528951" y="331724"/>
                    <a:pt x="2569972" y="372745"/>
                    <a:pt x="2569972" y="423291"/>
                  </a:cubicBezTo>
                  <a:lnTo>
                    <a:pt x="2569972" y="2836443"/>
                  </a:lnTo>
                  <a:cubicBezTo>
                    <a:pt x="2569972" y="2886989"/>
                    <a:pt x="2528951" y="2928010"/>
                    <a:pt x="2478405" y="2928010"/>
                  </a:cubicBezTo>
                  <a:lnTo>
                    <a:pt x="182753" y="2928010"/>
                  </a:lnTo>
                  <a:cubicBezTo>
                    <a:pt x="132207" y="2928010"/>
                    <a:pt x="91186" y="2886989"/>
                    <a:pt x="91186" y="2836443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522222" y="91186"/>
                  </a:lnTo>
                  <a:cubicBezTo>
                    <a:pt x="1548257" y="91186"/>
                    <a:pt x="1573149" y="102235"/>
                    <a:pt x="1590548" y="121666"/>
                  </a:cubicBezTo>
                  <a:lnTo>
                    <a:pt x="1751203" y="301244"/>
                  </a:lnTo>
                  <a:cubicBezTo>
                    <a:pt x="1768602" y="320675"/>
                    <a:pt x="1793367" y="331724"/>
                    <a:pt x="1819529" y="331724"/>
                  </a:cubicBezTo>
                  <a:lnTo>
                    <a:pt x="1819275" y="331724"/>
                  </a:lnTo>
                  <a:close/>
                </a:path>
              </a:pathLst>
            </a:custGeom>
            <a:solidFill>
              <a:srgbClr val="3B82F6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666750" y="941405"/>
            <a:ext cx="5448300" cy="6181325"/>
            <a:chOff x="0" y="0"/>
            <a:chExt cx="2661158" cy="301919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4483" y="50038"/>
              <a:ext cx="2552065" cy="2919755"/>
            </a:xfrm>
            <a:custGeom>
              <a:avLst/>
              <a:gdLst/>
              <a:ahLst/>
              <a:cxnLst/>
              <a:rect r="r" b="b" t="t" l="l"/>
              <a:pathLst>
                <a:path h="2919755" w="2552065">
                  <a:moveTo>
                    <a:pt x="2464435" y="2919755"/>
                  </a:moveTo>
                  <a:lnTo>
                    <a:pt x="87757" y="2919755"/>
                  </a:lnTo>
                  <a:cubicBezTo>
                    <a:pt x="39370" y="2919755"/>
                    <a:pt x="0" y="2880512"/>
                    <a:pt x="0" y="2831998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464308" y="0"/>
                  </a:lnTo>
                  <a:cubicBezTo>
                    <a:pt x="2512695" y="0"/>
                    <a:pt x="2552065" y="39243"/>
                    <a:pt x="2552065" y="87757"/>
                  </a:cubicBezTo>
                  <a:lnTo>
                    <a:pt x="2552065" y="2831998"/>
                  </a:lnTo>
                  <a:cubicBezTo>
                    <a:pt x="2552065" y="2880385"/>
                    <a:pt x="2512822" y="2919755"/>
                    <a:pt x="2464308" y="2919755"/>
                  </a:cubicBezTo>
                  <a:close/>
                </a:path>
              </a:pathLst>
            </a:custGeom>
            <a:blipFill>
              <a:blip r:embed="rId4"/>
              <a:stretch>
                <a:fillRect l="-339" t="0" r="-339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661031" cy="3019069"/>
            </a:xfrm>
            <a:custGeom>
              <a:avLst/>
              <a:gdLst/>
              <a:ahLst/>
              <a:cxnLst/>
              <a:rect r="r" b="b" t="t" l="l"/>
              <a:pathLst>
                <a:path h="3019069" w="2661031">
                  <a:moveTo>
                    <a:pt x="0" y="91567"/>
                  </a:moveTo>
                  <a:lnTo>
                    <a:pt x="0" y="2927502"/>
                  </a:lnTo>
                  <a:cubicBezTo>
                    <a:pt x="0" y="2978048"/>
                    <a:pt x="41021" y="3019069"/>
                    <a:pt x="91567" y="3019069"/>
                  </a:cubicBezTo>
                  <a:lnTo>
                    <a:pt x="2569464" y="3019069"/>
                  </a:lnTo>
                  <a:cubicBezTo>
                    <a:pt x="2620010" y="3019069"/>
                    <a:pt x="2661031" y="2978048"/>
                    <a:pt x="2661031" y="2927502"/>
                  </a:cubicBezTo>
                  <a:lnTo>
                    <a:pt x="2661031" y="91567"/>
                  </a:lnTo>
                  <a:cubicBezTo>
                    <a:pt x="2661031" y="41021"/>
                    <a:pt x="2620010" y="0"/>
                    <a:pt x="2569464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1819275" y="331724"/>
                  </a:moveTo>
                  <a:lnTo>
                    <a:pt x="2478405" y="331724"/>
                  </a:lnTo>
                  <a:cubicBezTo>
                    <a:pt x="2528951" y="331724"/>
                    <a:pt x="2569972" y="372745"/>
                    <a:pt x="2569972" y="423291"/>
                  </a:cubicBezTo>
                  <a:lnTo>
                    <a:pt x="2569972" y="2836443"/>
                  </a:lnTo>
                  <a:cubicBezTo>
                    <a:pt x="2569972" y="2886989"/>
                    <a:pt x="2528951" y="2928010"/>
                    <a:pt x="2478405" y="2928010"/>
                  </a:cubicBezTo>
                  <a:lnTo>
                    <a:pt x="182753" y="2928010"/>
                  </a:lnTo>
                  <a:cubicBezTo>
                    <a:pt x="132207" y="2928010"/>
                    <a:pt x="91186" y="2886989"/>
                    <a:pt x="91186" y="2836443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522222" y="91186"/>
                  </a:lnTo>
                  <a:cubicBezTo>
                    <a:pt x="1548257" y="91186"/>
                    <a:pt x="1573149" y="102235"/>
                    <a:pt x="1590548" y="121666"/>
                  </a:cubicBezTo>
                  <a:lnTo>
                    <a:pt x="1751203" y="301244"/>
                  </a:lnTo>
                  <a:cubicBezTo>
                    <a:pt x="1768602" y="320675"/>
                    <a:pt x="1793367" y="331724"/>
                    <a:pt x="1819529" y="331724"/>
                  </a:cubicBezTo>
                  <a:lnTo>
                    <a:pt x="1819275" y="331724"/>
                  </a:lnTo>
                  <a:close/>
                </a:path>
              </a:pathLst>
            </a:custGeom>
            <a:solidFill>
              <a:srgbClr val="3B82F6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2477750" y="8715375"/>
            <a:ext cx="48387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b="true" sz="2400" spc="-132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Global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market value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66750" y="3895910"/>
            <a:ext cx="10183918" cy="5893943"/>
          </a:xfrm>
          <a:custGeom>
            <a:avLst/>
            <a:gdLst/>
            <a:ahLst/>
            <a:cxnLst/>
            <a:rect r="r" b="b" t="t" l="l"/>
            <a:pathLst>
              <a:path h="5893943" w="10183918">
                <a:moveTo>
                  <a:pt x="0" y="0"/>
                </a:moveTo>
                <a:lnTo>
                  <a:pt x="10183918" y="0"/>
                </a:lnTo>
                <a:lnTo>
                  <a:pt x="10183918" y="5893943"/>
                </a:lnTo>
                <a:lnTo>
                  <a:pt x="0" y="5893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5025" y="1529555"/>
            <a:ext cx="14077950" cy="112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Predictive vs. Actual User Rating</a:t>
            </a:r>
          </a:p>
          <a:p>
            <a:pPr algn="ctr" marL="0" indent="0" lvl="0">
              <a:lnSpc>
                <a:spcPts val="2375"/>
              </a:lnSpc>
            </a:pPr>
            <a:r>
              <a:rPr lang="en-US" b="true" sz="2500" spc="-137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Random Forest Regression Model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304485" y="3827203"/>
            <a:ext cx="6316765" cy="5962650"/>
            <a:chOff x="0" y="0"/>
            <a:chExt cx="1663675" cy="1570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3675" cy="1570410"/>
            </a:xfrm>
            <a:custGeom>
              <a:avLst/>
              <a:gdLst/>
              <a:ahLst/>
              <a:cxnLst/>
              <a:rect r="r" b="b" t="t" l="l"/>
              <a:pathLst>
                <a:path h="1570410" w="1663675">
                  <a:moveTo>
                    <a:pt x="49025" y="0"/>
                  </a:moveTo>
                  <a:lnTo>
                    <a:pt x="1614650" y="0"/>
                  </a:lnTo>
                  <a:cubicBezTo>
                    <a:pt x="1627652" y="0"/>
                    <a:pt x="1640122" y="5165"/>
                    <a:pt x="1649316" y="14359"/>
                  </a:cubicBezTo>
                  <a:cubicBezTo>
                    <a:pt x="1658510" y="23553"/>
                    <a:pt x="1663675" y="36022"/>
                    <a:pt x="1663675" y="49025"/>
                  </a:cubicBezTo>
                  <a:lnTo>
                    <a:pt x="1663675" y="1521385"/>
                  </a:lnTo>
                  <a:cubicBezTo>
                    <a:pt x="1663675" y="1534387"/>
                    <a:pt x="1658510" y="1546857"/>
                    <a:pt x="1649316" y="1556051"/>
                  </a:cubicBezTo>
                  <a:cubicBezTo>
                    <a:pt x="1640122" y="1565245"/>
                    <a:pt x="1627652" y="1570410"/>
                    <a:pt x="1614650" y="1570410"/>
                  </a:cubicBezTo>
                  <a:lnTo>
                    <a:pt x="49025" y="1570410"/>
                  </a:lnTo>
                  <a:cubicBezTo>
                    <a:pt x="36022" y="1570410"/>
                    <a:pt x="23553" y="1565245"/>
                    <a:pt x="14359" y="1556051"/>
                  </a:cubicBezTo>
                  <a:cubicBezTo>
                    <a:pt x="5165" y="1546857"/>
                    <a:pt x="0" y="1534387"/>
                    <a:pt x="0" y="1521385"/>
                  </a:cubicBezTo>
                  <a:lnTo>
                    <a:pt x="0" y="49025"/>
                  </a:lnTo>
                  <a:cubicBezTo>
                    <a:pt x="0" y="36022"/>
                    <a:pt x="5165" y="23553"/>
                    <a:pt x="14359" y="14359"/>
                  </a:cubicBezTo>
                  <a:cubicBezTo>
                    <a:pt x="23553" y="5165"/>
                    <a:pt x="36022" y="0"/>
                    <a:pt x="4902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63675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43144" y="4499828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055784" y="4499828"/>
            <a:ext cx="5448300" cy="3935822"/>
            <a:chOff x="0" y="0"/>
            <a:chExt cx="7264400" cy="52477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Interpretation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4838"/>
              <a:ext cx="7264400" cy="435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Points close to the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line y=x → good predictions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Gaps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→ prediction errors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As we can see here, beside some outliers, the great majority of points are around the tendancy line</a:t>
              </a:r>
            </a:p>
            <a:p>
              <a:pPr algn="l" marL="0" indent="0" lvl="0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657600"/>
            <a:ext cx="8324850" cy="5962650"/>
            <a:chOff x="0" y="0"/>
            <a:chExt cx="2192553" cy="15704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1570410"/>
            </a:xfrm>
            <a:custGeom>
              <a:avLst/>
              <a:gdLst/>
              <a:ahLst/>
              <a:cxnLst/>
              <a:rect r="r" b="b" t="t" l="l"/>
              <a:pathLst>
                <a:path h="1570410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533211"/>
                  </a:lnTo>
                  <a:cubicBezTo>
                    <a:pt x="2192553" y="1543077"/>
                    <a:pt x="2188634" y="1552538"/>
                    <a:pt x="2181658" y="1559514"/>
                  </a:cubicBezTo>
                  <a:cubicBezTo>
                    <a:pt x="2174682" y="1566491"/>
                    <a:pt x="2165220" y="1570410"/>
                    <a:pt x="2155354" y="1570410"/>
                  </a:cubicBezTo>
                  <a:lnTo>
                    <a:pt x="37199" y="1570410"/>
                  </a:lnTo>
                  <a:cubicBezTo>
                    <a:pt x="27333" y="1570410"/>
                    <a:pt x="17872" y="1566491"/>
                    <a:pt x="10895" y="1559514"/>
                  </a:cubicBezTo>
                  <a:cubicBezTo>
                    <a:pt x="3919" y="1552538"/>
                    <a:pt x="0" y="1543077"/>
                    <a:pt x="0" y="153321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3657600"/>
            <a:ext cx="8334375" cy="5962650"/>
            <a:chOff x="0" y="0"/>
            <a:chExt cx="2195062" cy="15704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1570410"/>
            </a:xfrm>
            <a:custGeom>
              <a:avLst/>
              <a:gdLst/>
              <a:ahLst/>
              <a:cxnLst/>
              <a:rect r="r" b="b" t="t" l="l"/>
              <a:pathLst>
                <a:path h="1570410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1533253"/>
                  </a:lnTo>
                  <a:cubicBezTo>
                    <a:pt x="2195062" y="1553774"/>
                    <a:pt x="2178426" y="1570410"/>
                    <a:pt x="2157905" y="1570410"/>
                  </a:cubicBezTo>
                  <a:lnTo>
                    <a:pt x="37157" y="1570410"/>
                  </a:lnTo>
                  <a:cubicBezTo>
                    <a:pt x="16636" y="1570410"/>
                    <a:pt x="0" y="1553774"/>
                    <a:pt x="0" y="1533253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105025" y="4248150"/>
            <a:ext cx="6029679" cy="3662468"/>
            <a:chOff x="0" y="0"/>
            <a:chExt cx="8039572" cy="488329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039572" cy="1047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-165" b="true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Market Growth Prediction 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100" spc="-11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(based on this sample)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66965"/>
              <a:ext cx="8039572" cy="3616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</a:p>
            <a:p>
              <a:pPr algn="l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✔ Based on results on the sample we studied, not posting a game on Steam increase the probability of success</a:t>
              </a:r>
            </a:p>
            <a:p>
              <a:pPr algn="l" marL="0" indent="0" lvl="0">
                <a:lnSpc>
                  <a:spcPts val="252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✔ Multi-platforming increase visibility and rating</a:t>
              </a:r>
            </a:p>
            <a:p>
              <a:pPr algn="l" marL="0" indent="0" lvl="0">
                <a:lnSpc>
                  <a:spcPts val="2520"/>
                </a:lnSpc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34675" y="4248150"/>
            <a:ext cx="5448300" cy="4072043"/>
            <a:chOff x="0" y="0"/>
            <a:chExt cx="7264400" cy="54293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Tendancies in the game industry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47865"/>
              <a:ext cx="7264400" cy="458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✔ Multiplayer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generate more playtime on average </a:t>
              </a:r>
            </a:p>
            <a:p>
              <a:pPr algn="l" marL="0" indent="0" lvl="0">
                <a:lnSpc>
                  <a:spcPts val="2879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✔ Genre influence significativly quality perception</a:t>
              </a:r>
            </a:p>
            <a:p>
              <a:pPr algn="l" marL="0" indent="0" lvl="0">
                <a:lnSpc>
                  <a:spcPts val="252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✔ Engagment metrics are good indicators of market analysis</a:t>
              </a:r>
            </a:p>
            <a:p>
              <a:pPr algn="l" marL="0" indent="0" lvl="0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05025" y="1583530"/>
            <a:ext cx="14077950" cy="101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5. Business Insights</a:t>
            </a:r>
          </a:p>
          <a:p>
            <a:pPr algn="l" marL="0" indent="0" lvl="0">
              <a:lnSpc>
                <a:spcPts val="1615"/>
              </a:lnSpc>
            </a:pPr>
            <a:r>
              <a:rPr lang="en-US" b="true" sz="1700" spc="-93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                                                                                                                                      </a:t>
            </a:r>
            <a:r>
              <a:rPr lang="en-US" b="true" sz="1700" spc="-93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(SOME OF THOSE CAN EVOLVE WITH FURTHER ANALYSIS)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9691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105025" y="1891548"/>
            <a:ext cx="6886575" cy="4246617"/>
            <a:chOff x="0" y="0"/>
            <a:chExt cx="9182100" cy="56621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88631"/>
              <a:ext cx="8969778" cy="407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The video game market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offer </a:t>
              </a: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tremendous possibilities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to inovate, we see it with new technologies like virtual reality.</a:t>
              </a:r>
            </a:p>
            <a:p>
              <a:pPr algn="l" marL="0" indent="0" lvl="0">
                <a:lnSpc>
                  <a:spcPts val="2999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Developers can create unique imersive experiences to attract a large public, and transform players interaction with games.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3350"/>
              <a:ext cx="9182100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b="true" sz="6999" spc="-384" strike="noStrike" u="none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Oportunities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12605" y="981075"/>
            <a:ext cx="6946695" cy="7471274"/>
            <a:chOff x="0" y="0"/>
            <a:chExt cx="3482081" cy="37450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4483" y="50038"/>
              <a:ext cx="3372988" cy="3645589"/>
            </a:xfrm>
            <a:custGeom>
              <a:avLst/>
              <a:gdLst/>
              <a:ahLst/>
              <a:cxnLst/>
              <a:rect r="r" b="b" t="t" l="l"/>
              <a:pathLst>
                <a:path h="3645589" w="3372988">
                  <a:moveTo>
                    <a:pt x="3285358" y="3645589"/>
                  </a:moveTo>
                  <a:lnTo>
                    <a:pt x="87757" y="3645589"/>
                  </a:lnTo>
                  <a:cubicBezTo>
                    <a:pt x="39370" y="3645589"/>
                    <a:pt x="0" y="3606346"/>
                    <a:pt x="0" y="3557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285231" y="0"/>
                  </a:lnTo>
                  <a:cubicBezTo>
                    <a:pt x="3333618" y="0"/>
                    <a:pt x="3372988" y="39243"/>
                    <a:pt x="3372988" y="87757"/>
                  </a:cubicBezTo>
                  <a:lnTo>
                    <a:pt x="3372988" y="3557832"/>
                  </a:lnTo>
                  <a:cubicBezTo>
                    <a:pt x="3372988" y="3606219"/>
                    <a:pt x="3333745" y="3645589"/>
                    <a:pt x="3285231" y="3645589"/>
                  </a:cubicBezTo>
                  <a:close/>
                </a:path>
              </a:pathLst>
            </a:custGeom>
            <a:blipFill>
              <a:blip r:embed="rId2"/>
              <a:stretch>
                <a:fillRect l="0" t="-12" r="0" b="-1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1954" cy="3744903"/>
            </a:xfrm>
            <a:custGeom>
              <a:avLst/>
              <a:gdLst/>
              <a:ahLst/>
              <a:cxnLst/>
              <a:rect r="r" b="b" t="t" l="l"/>
              <a:pathLst>
                <a:path h="3744903" w="3481954">
                  <a:moveTo>
                    <a:pt x="0" y="91567"/>
                  </a:moveTo>
                  <a:lnTo>
                    <a:pt x="0" y="3653336"/>
                  </a:lnTo>
                  <a:cubicBezTo>
                    <a:pt x="0" y="3703882"/>
                    <a:pt x="41021" y="3744903"/>
                    <a:pt x="91567" y="3744903"/>
                  </a:cubicBezTo>
                  <a:lnTo>
                    <a:pt x="3390387" y="3744903"/>
                  </a:lnTo>
                  <a:cubicBezTo>
                    <a:pt x="3440933" y="3744903"/>
                    <a:pt x="3481954" y="3703882"/>
                    <a:pt x="3481954" y="3653336"/>
                  </a:cubicBezTo>
                  <a:lnTo>
                    <a:pt x="3481954" y="91567"/>
                  </a:lnTo>
                  <a:cubicBezTo>
                    <a:pt x="3481954" y="41021"/>
                    <a:pt x="3440933" y="0"/>
                    <a:pt x="3390387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2640198" y="331724"/>
                  </a:moveTo>
                  <a:lnTo>
                    <a:pt x="3299328" y="331724"/>
                  </a:lnTo>
                  <a:cubicBezTo>
                    <a:pt x="3349874" y="331724"/>
                    <a:pt x="3390895" y="372745"/>
                    <a:pt x="3390895" y="423291"/>
                  </a:cubicBezTo>
                  <a:lnTo>
                    <a:pt x="3390895" y="3562277"/>
                  </a:lnTo>
                  <a:cubicBezTo>
                    <a:pt x="3390895" y="3612823"/>
                    <a:pt x="3349874" y="3653844"/>
                    <a:pt x="3299328" y="3653844"/>
                  </a:cubicBezTo>
                  <a:lnTo>
                    <a:pt x="182753" y="3653844"/>
                  </a:lnTo>
                  <a:cubicBezTo>
                    <a:pt x="132207" y="3653844"/>
                    <a:pt x="91186" y="3612823"/>
                    <a:pt x="91186" y="3562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343145" y="91186"/>
                  </a:lnTo>
                  <a:cubicBezTo>
                    <a:pt x="2369180" y="91186"/>
                    <a:pt x="2394072" y="102235"/>
                    <a:pt x="2411471" y="121666"/>
                  </a:cubicBezTo>
                  <a:lnTo>
                    <a:pt x="2572126" y="301244"/>
                  </a:lnTo>
                  <a:cubicBezTo>
                    <a:pt x="2589525" y="320675"/>
                    <a:pt x="2614290" y="331724"/>
                    <a:pt x="2640452" y="331724"/>
                  </a:cubicBezTo>
                  <a:lnTo>
                    <a:pt x="2640198" y="331724"/>
                  </a:lnTo>
                  <a:close/>
                </a:path>
              </a:pathLst>
            </a:custGeom>
            <a:solidFill>
              <a:srgbClr val="E0E7FF"/>
            </a:solid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312605" y="981075"/>
            <a:ext cx="6946695" cy="7471274"/>
            <a:chOff x="0" y="0"/>
            <a:chExt cx="3482081" cy="3745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4483" y="50038"/>
              <a:ext cx="3372988" cy="3645589"/>
            </a:xfrm>
            <a:custGeom>
              <a:avLst/>
              <a:gdLst/>
              <a:ahLst/>
              <a:cxnLst/>
              <a:rect r="r" b="b" t="t" l="l"/>
              <a:pathLst>
                <a:path h="3645589" w="3372988">
                  <a:moveTo>
                    <a:pt x="3285358" y="3645589"/>
                  </a:moveTo>
                  <a:lnTo>
                    <a:pt x="87757" y="3645589"/>
                  </a:lnTo>
                  <a:cubicBezTo>
                    <a:pt x="39370" y="3645589"/>
                    <a:pt x="0" y="3606346"/>
                    <a:pt x="0" y="3557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285231" y="0"/>
                  </a:lnTo>
                  <a:cubicBezTo>
                    <a:pt x="3333618" y="0"/>
                    <a:pt x="3372988" y="39243"/>
                    <a:pt x="3372988" y="87757"/>
                  </a:cubicBezTo>
                  <a:lnTo>
                    <a:pt x="3372988" y="3557832"/>
                  </a:lnTo>
                  <a:cubicBezTo>
                    <a:pt x="3372988" y="3606219"/>
                    <a:pt x="3333745" y="3645589"/>
                    <a:pt x="3285231" y="3645589"/>
                  </a:cubicBezTo>
                  <a:close/>
                </a:path>
              </a:pathLst>
            </a:custGeom>
            <a:blipFill>
              <a:blip r:embed="rId2"/>
              <a:stretch>
                <a:fillRect l="-33460" t="0" r="-3346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81954" cy="3744903"/>
            </a:xfrm>
            <a:custGeom>
              <a:avLst/>
              <a:gdLst/>
              <a:ahLst/>
              <a:cxnLst/>
              <a:rect r="r" b="b" t="t" l="l"/>
              <a:pathLst>
                <a:path h="3744903" w="3481954">
                  <a:moveTo>
                    <a:pt x="0" y="91567"/>
                  </a:moveTo>
                  <a:lnTo>
                    <a:pt x="0" y="3653336"/>
                  </a:lnTo>
                  <a:cubicBezTo>
                    <a:pt x="0" y="3703882"/>
                    <a:pt x="41021" y="3744903"/>
                    <a:pt x="91567" y="3744903"/>
                  </a:cubicBezTo>
                  <a:lnTo>
                    <a:pt x="3390387" y="3744903"/>
                  </a:lnTo>
                  <a:cubicBezTo>
                    <a:pt x="3440933" y="3744903"/>
                    <a:pt x="3481954" y="3703882"/>
                    <a:pt x="3481954" y="3653336"/>
                  </a:cubicBezTo>
                  <a:lnTo>
                    <a:pt x="3481954" y="91567"/>
                  </a:lnTo>
                  <a:cubicBezTo>
                    <a:pt x="3481954" y="41021"/>
                    <a:pt x="3440933" y="0"/>
                    <a:pt x="3390387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2640198" y="331724"/>
                  </a:moveTo>
                  <a:lnTo>
                    <a:pt x="3299328" y="331724"/>
                  </a:lnTo>
                  <a:cubicBezTo>
                    <a:pt x="3349874" y="331724"/>
                    <a:pt x="3390895" y="372745"/>
                    <a:pt x="3390895" y="423291"/>
                  </a:cubicBezTo>
                  <a:lnTo>
                    <a:pt x="3390895" y="3562277"/>
                  </a:lnTo>
                  <a:cubicBezTo>
                    <a:pt x="3390895" y="3612823"/>
                    <a:pt x="3349874" y="3653844"/>
                    <a:pt x="3299328" y="3653844"/>
                  </a:cubicBezTo>
                  <a:lnTo>
                    <a:pt x="182753" y="3653844"/>
                  </a:lnTo>
                  <a:cubicBezTo>
                    <a:pt x="132207" y="3653844"/>
                    <a:pt x="91186" y="3612823"/>
                    <a:pt x="91186" y="3562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343145" y="91186"/>
                  </a:lnTo>
                  <a:cubicBezTo>
                    <a:pt x="2369180" y="91186"/>
                    <a:pt x="2394072" y="102235"/>
                    <a:pt x="2411471" y="121666"/>
                  </a:cubicBezTo>
                  <a:lnTo>
                    <a:pt x="2572126" y="301244"/>
                  </a:lnTo>
                  <a:cubicBezTo>
                    <a:pt x="2589525" y="320675"/>
                    <a:pt x="2614290" y="331724"/>
                    <a:pt x="2640452" y="331724"/>
                  </a:cubicBezTo>
                  <a:lnTo>
                    <a:pt x="2640198" y="331724"/>
                  </a:lnTo>
                  <a:close/>
                </a:path>
              </a:pathLst>
            </a:custGeom>
            <a:solidFill>
              <a:srgbClr val="E0E7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05025" y="1891548"/>
            <a:ext cx="6886575" cy="5732517"/>
            <a:chOff x="0" y="0"/>
            <a:chExt cx="9182100" cy="76433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88631"/>
              <a:ext cx="8969778" cy="605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We built a s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olid 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end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-t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-end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pi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pe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li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n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</a:t>
              </a:r>
            </a:p>
            <a:p>
              <a:pPr algn="l">
                <a:lnSpc>
                  <a:spcPts val="29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Validated statistically meaningful relationships</a:t>
              </a:r>
            </a:p>
            <a:p>
              <a:pPr algn="l">
                <a:lnSpc>
                  <a:spcPts val="29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Created predictive models for game rating and rating category</a:t>
              </a:r>
            </a:p>
            <a:p>
              <a:pPr algn="l">
                <a:lnSpc>
                  <a:spcPts val="29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Extracted actionable insights for industry decision-makers</a:t>
              </a:r>
            </a:p>
            <a:p>
              <a:pPr algn="l" marL="0" indent="0" lvl="0">
                <a:lnSpc>
                  <a:spcPts val="299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3350"/>
              <a:ext cx="9182100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b="true" sz="6999" spc="-38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6. Conclusion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3B82F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3657600"/>
            <a:ext cx="8324850" cy="5962650"/>
            <a:chOff x="0" y="0"/>
            <a:chExt cx="1289737" cy="9237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737" cy="923771"/>
            </a:xfrm>
            <a:custGeom>
              <a:avLst/>
              <a:gdLst/>
              <a:ahLst/>
              <a:cxnLst/>
              <a:rect r="r" b="b" t="t" l="l"/>
              <a:pathLst>
                <a:path h="923771" w="1289737">
                  <a:moveTo>
                    <a:pt x="37199" y="0"/>
                  </a:moveTo>
                  <a:lnTo>
                    <a:pt x="1252538" y="0"/>
                  </a:lnTo>
                  <a:cubicBezTo>
                    <a:pt x="1262404" y="0"/>
                    <a:pt x="1271866" y="3919"/>
                    <a:pt x="1278842" y="10895"/>
                  </a:cubicBezTo>
                  <a:cubicBezTo>
                    <a:pt x="1285818" y="17872"/>
                    <a:pt x="1289737" y="27333"/>
                    <a:pt x="1289737" y="37199"/>
                  </a:cubicBezTo>
                  <a:lnTo>
                    <a:pt x="1289737" y="886571"/>
                  </a:lnTo>
                  <a:cubicBezTo>
                    <a:pt x="1289737" y="896437"/>
                    <a:pt x="1285818" y="905899"/>
                    <a:pt x="1278842" y="912875"/>
                  </a:cubicBezTo>
                  <a:cubicBezTo>
                    <a:pt x="1271866" y="919851"/>
                    <a:pt x="1262404" y="923771"/>
                    <a:pt x="1252538" y="923771"/>
                  </a:cubicBezTo>
                  <a:lnTo>
                    <a:pt x="37199" y="923771"/>
                  </a:lnTo>
                  <a:cubicBezTo>
                    <a:pt x="27333" y="923771"/>
                    <a:pt x="17872" y="919851"/>
                    <a:pt x="10895" y="912875"/>
                  </a:cubicBezTo>
                  <a:cubicBezTo>
                    <a:pt x="3919" y="905899"/>
                    <a:pt x="0" y="896437"/>
                    <a:pt x="0" y="88657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blipFill>
              <a:blip r:embed="rId2"/>
              <a:stretch>
                <a:fillRect l="-174" t="0" r="-17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01813" y="1582737"/>
            <a:ext cx="13424266" cy="10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b="true" sz="8000" spc="-4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THANK YOU - Q &amp; 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296400" y="3657600"/>
            <a:ext cx="8324850" cy="5962650"/>
            <a:chOff x="0" y="0"/>
            <a:chExt cx="2192553" cy="1570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2553" cy="1570410"/>
            </a:xfrm>
            <a:custGeom>
              <a:avLst/>
              <a:gdLst/>
              <a:ahLst/>
              <a:cxnLst/>
              <a:rect r="r" b="b" t="t" l="l"/>
              <a:pathLst>
                <a:path h="1570410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533211"/>
                  </a:lnTo>
                  <a:cubicBezTo>
                    <a:pt x="2192553" y="1543077"/>
                    <a:pt x="2188634" y="1552538"/>
                    <a:pt x="2181658" y="1559514"/>
                  </a:cubicBezTo>
                  <a:cubicBezTo>
                    <a:pt x="2174682" y="1566491"/>
                    <a:pt x="2165220" y="1570410"/>
                    <a:pt x="2155354" y="1570410"/>
                  </a:cubicBezTo>
                  <a:lnTo>
                    <a:pt x="37199" y="1570410"/>
                  </a:lnTo>
                  <a:cubicBezTo>
                    <a:pt x="27333" y="1570410"/>
                    <a:pt x="17872" y="1566491"/>
                    <a:pt x="10895" y="1559514"/>
                  </a:cubicBezTo>
                  <a:cubicBezTo>
                    <a:pt x="3919" y="1552538"/>
                    <a:pt x="0" y="1543077"/>
                    <a:pt x="0" y="153321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9152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92553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87075" y="5841547"/>
            <a:ext cx="5448300" cy="855345"/>
            <a:chOff x="0" y="0"/>
            <a:chExt cx="7264400" cy="11404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Source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8655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RAWG API (800,000 + data)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87075" y="4052752"/>
            <a:ext cx="5448300" cy="855345"/>
            <a:chOff x="0" y="0"/>
            <a:chExt cx="7264400" cy="114046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Analysis Project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8655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Video Game Market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969341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69341" y="6038952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69341" y="7829754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887075" y="7632349"/>
            <a:ext cx="5448300" cy="855345"/>
            <a:chOff x="0" y="0"/>
            <a:chExt cx="7264400" cy="114046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Presented by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8655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Jeremy Patole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close/>
                </a:path>
              </a:pathLst>
            </a:custGeom>
            <a:blipFill>
              <a:blip r:embed="rId2"/>
              <a:stretch>
                <a:fillRect l="-16011" t="0" r="-1601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01759" y="1894569"/>
            <a:ext cx="7794979" cy="6089827"/>
          </a:xfrm>
          <a:custGeom>
            <a:avLst/>
            <a:gdLst/>
            <a:ahLst/>
            <a:cxnLst/>
            <a:rect r="r" b="b" t="t" l="l"/>
            <a:pathLst>
              <a:path h="6089827" w="7794979">
                <a:moveTo>
                  <a:pt x="0" y="0"/>
                </a:moveTo>
                <a:lnTo>
                  <a:pt x="7794979" y="0"/>
                </a:lnTo>
                <a:lnTo>
                  <a:pt x="7794979" y="6089827"/>
                </a:lnTo>
                <a:lnTo>
                  <a:pt x="0" y="60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53359" y="1321693"/>
            <a:ext cx="1006792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00595" y="2924510"/>
            <a:ext cx="10569883" cy="497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Objectives &amp; Pipeline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Data Cleaning &amp; Exploration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Hypothesis &amp; Results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Machine Learning </a:t>
            </a:r>
          </a:p>
          <a:p>
            <a:pPr algn="l" marL="1468116" indent="-489372" lvl="2">
              <a:lnSpc>
                <a:spcPts val="4419"/>
              </a:lnSpc>
              <a:buAutoNum type="alphaL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Regression Model</a:t>
            </a:r>
          </a:p>
          <a:p>
            <a:pPr algn="l" marL="1468116" indent="-489372" lvl="2">
              <a:lnSpc>
                <a:spcPts val="4419"/>
              </a:lnSpc>
              <a:buAutoNum type="alphaL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Classification Model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Business Insights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Conclusion</a:t>
            </a:r>
          </a:p>
          <a:p>
            <a:pPr algn="l">
              <a:lnSpc>
                <a:spcPts val="44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0321" y="666750"/>
            <a:ext cx="17149619" cy="8953500"/>
            <a:chOff x="0" y="0"/>
            <a:chExt cx="3337778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7778" cy="1742587"/>
            </a:xfrm>
            <a:custGeom>
              <a:avLst/>
              <a:gdLst/>
              <a:ahLst/>
              <a:cxnLst/>
              <a:rect r="r" b="b" t="t" l="l"/>
              <a:pathLst>
                <a:path h="1742587" w="3337778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51514" y="1574626"/>
                  </a:lnTo>
                  <a:cubicBezTo>
                    <a:pt x="3274388" y="1574639"/>
                    <a:pt x="3296330" y="1565561"/>
                    <a:pt x="3312509" y="1549390"/>
                  </a:cubicBezTo>
                  <a:cubicBezTo>
                    <a:pt x="3328688" y="1533220"/>
                    <a:pt x="3337778" y="1511283"/>
                    <a:pt x="3337778" y="1488408"/>
                  </a:cubicBezTo>
                  <a:lnTo>
                    <a:pt x="3337778" y="86219"/>
                  </a:lnTo>
                  <a:cubicBezTo>
                    <a:pt x="3337778" y="63352"/>
                    <a:pt x="3328694" y="41422"/>
                    <a:pt x="3312525" y="25253"/>
                  </a:cubicBezTo>
                  <a:cubicBezTo>
                    <a:pt x="3296356" y="9084"/>
                    <a:pt x="3274426" y="0"/>
                    <a:pt x="3251559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58750" y="6885562"/>
            <a:ext cx="15195329" cy="585824"/>
            <a:chOff x="0" y="0"/>
            <a:chExt cx="20260438" cy="781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01569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64065"/>
              <a:ext cx="3529426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Collection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863767" y="64065"/>
              <a:ext cx="2011367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Cleaning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437332" y="64065"/>
              <a:ext cx="1653334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Fusion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562666" y="64065"/>
              <a:ext cx="1204796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EDA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230891" y="64065"/>
              <a:ext cx="2526039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Hypothesis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379209" y="64065"/>
              <a:ext cx="1881230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FE &amp; ML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6875134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940019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608613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756931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442082" y="7810606"/>
            <a:ext cx="1823252" cy="61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3"/>
              </a:lnSpc>
            </a:pPr>
            <a:r>
              <a:rPr lang="en-US" b="true" sz="3772" spc="-20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Insights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7103511" y="7577591"/>
            <a:ext cx="1041695" cy="1117099"/>
          </a:xfrm>
          <a:custGeom>
            <a:avLst/>
            <a:gdLst/>
            <a:ahLst/>
            <a:cxnLst/>
            <a:rect r="r" b="b" t="t" l="l"/>
            <a:pathLst>
              <a:path h="1117099" w="1041695">
                <a:moveTo>
                  <a:pt x="0" y="0"/>
                </a:moveTo>
                <a:lnTo>
                  <a:pt x="1041695" y="0"/>
                </a:lnTo>
                <a:lnTo>
                  <a:pt x="1041695" y="1117099"/>
                </a:lnTo>
                <a:lnTo>
                  <a:pt x="0" y="1117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69549" y="1162050"/>
            <a:ext cx="1006792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11299" indent="-755650" lvl="1">
              <a:lnSpc>
                <a:spcPts val="6999"/>
              </a:lnSpc>
              <a:buAutoNum type="arabicPeriod" startAt="1"/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Objective &amp; Pipeline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2316" y="2760988"/>
            <a:ext cx="10369074" cy="341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Working with clean, modular and reusable data</a:t>
            </a:r>
          </a:p>
          <a:p>
            <a:pPr algn="l">
              <a:lnSpc>
                <a:spcPts val="1950"/>
              </a:lnSpc>
            </a:pPr>
          </a:p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Explore Gaming Market tendencies</a:t>
            </a:r>
          </a:p>
          <a:p>
            <a:pPr algn="l">
              <a:lnSpc>
                <a:spcPts val="1950"/>
              </a:lnSpc>
            </a:pPr>
          </a:p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Test differents statistical hypothesis</a:t>
            </a:r>
          </a:p>
          <a:p>
            <a:pPr algn="l">
              <a:lnSpc>
                <a:spcPts val="1950"/>
              </a:lnSpc>
            </a:pPr>
          </a:p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Build Machine Learning Models with relevant features</a:t>
            </a:r>
          </a:p>
          <a:p>
            <a:pPr algn="l">
              <a:lnSpc>
                <a:spcPts val="1950"/>
              </a:lnSpc>
            </a:pPr>
          </a:p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Propose concrete Business Insights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0321" y="666750"/>
            <a:ext cx="17149619" cy="8953500"/>
            <a:chOff x="0" y="0"/>
            <a:chExt cx="3337778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7778" cy="1742587"/>
            </a:xfrm>
            <a:custGeom>
              <a:avLst/>
              <a:gdLst/>
              <a:ahLst/>
              <a:cxnLst/>
              <a:rect r="r" b="b" t="t" l="l"/>
              <a:pathLst>
                <a:path h="1742587" w="3337778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51514" y="1574626"/>
                  </a:lnTo>
                  <a:cubicBezTo>
                    <a:pt x="3274388" y="1574639"/>
                    <a:pt x="3296330" y="1565561"/>
                    <a:pt x="3312509" y="1549390"/>
                  </a:cubicBezTo>
                  <a:cubicBezTo>
                    <a:pt x="3328688" y="1533220"/>
                    <a:pt x="3337778" y="1511283"/>
                    <a:pt x="3337778" y="1488408"/>
                  </a:cubicBezTo>
                  <a:lnTo>
                    <a:pt x="3337778" y="86219"/>
                  </a:lnTo>
                  <a:cubicBezTo>
                    <a:pt x="3337778" y="63352"/>
                    <a:pt x="3328694" y="41422"/>
                    <a:pt x="3312525" y="25253"/>
                  </a:cubicBezTo>
                  <a:cubicBezTo>
                    <a:pt x="3296356" y="9084"/>
                    <a:pt x="3274426" y="0"/>
                    <a:pt x="3251559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62499" y="6936164"/>
            <a:ext cx="15047056" cy="581375"/>
            <a:chOff x="0" y="0"/>
            <a:chExt cx="20062742" cy="775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232667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63289"/>
              <a:ext cx="3458793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Collection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783001" y="63289"/>
              <a:ext cx="1996092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Cleaning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329426" y="63289"/>
              <a:ext cx="1640778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Fusion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431024" y="63289"/>
              <a:ext cx="1195646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EDA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078986" y="63289"/>
              <a:ext cx="2506855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Hypothesis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195799" y="63289"/>
              <a:ext cx="1866943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FE &amp; ML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6779092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820701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469028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585841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69549" y="1162050"/>
            <a:ext cx="1376937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2. Data Cleaning &amp; Exploration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7043" y="2713640"/>
            <a:ext cx="8138044" cy="230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Using RAWG API → 37k+ games → 30k+ after cleaning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49 columns (categorical &amp; numerical)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Standardization, cleaning, merging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Understanding the data &amp; prepare it for future steps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6059353"/>
            <a:ext cx="9608163" cy="2334996"/>
          </a:xfrm>
          <a:custGeom>
            <a:avLst/>
            <a:gdLst/>
            <a:ahLst/>
            <a:cxnLst/>
            <a:rect r="r" b="b" t="t" l="l"/>
            <a:pathLst>
              <a:path h="2334996" w="9608163">
                <a:moveTo>
                  <a:pt x="0" y="0"/>
                </a:moveTo>
                <a:lnTo>
                  <a:pt x="9608163" y="0"/>
                </a:lnTo>
                <a:lnTo>
                  <a:pt x="9608163" y="2334996"/>
                </a:lnTo>
                <a:lnTo>
                  <a:pt x="0" y="2334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192" r="0" b="-2602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8390" y="414819"/>
            <a:ext cx="17634102" cy="9379845"/>
            <a:chOff x="0" y="0"/>
            <a:chExt cx="3432072" cy="182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2072" cy="1825566"/>
            </a:xfrm>
            <a:custGeom>
              <a:avLst/>
              <a:gdLst/>
              <a:ahLst/>
              <a:cxnLst/>
              <a:rect r="r" b="b" t="t" l="l"/>
              <a:pathLst>
                <a:path h="1825566" w="3432072">
                  <a:moveTo>
                    <a:pt x="965120" y="1689255"/>
                  </a:moveTo>
                  <a:cubicBezTo>
                    <a:pt x="983327" y="1668902"/>
                    <a:pt x="1009342" y="1657269"/>
                    <a:pt x="1036650" y="1657269"/>
                  </a:cubicBezTo>
                  <a:lnTo>
                    <a:pt x="3345807" y="1657604"/>
                  </a:lnTo>
                  <a:cubicBezTo>
                    <a:pt x="3368682" y="1657617"/>
                    <a:pt x="3390623" y="1648539"/>
                    <a:pt x="3406803" y="1632368"/>
                  </a:cubicBezTo>
                  <a:cubicBezTo>
                    <a:pt x="3422982" y="1616198"/>
                    <a:pt x="3432072" y="1594261"/>
                    <a:pt x="3432072" y="1571387"/>
                  </a:cubicBezTo>
                  <a:lnTo>
                    <a:pt x="3432072" y="86219"/>
                  </a:lnTo>
                  <a:cubicBezTo>
                    <a:pt x="3432072" y="63352"/>
                    <a:pt x="3422988" y="41422"/>
                    <a:pt x="3406819" y="25253"/>
                  </a:cubicBezTo>
                  <a:cubicBezTo>
                    <a:pt x="3390650" y="9084"/>
                    <a:pt x="3368720" y="0"/>
                    <a:pt x="3345853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739353"/>
                  </a:lnTo>
                  <a:cubicBezTo>
                    <a:pt x="4" y="1786968"/>
                    <a:pt x="38604" y="1825566"/>
                    <a:pt x="86219" y="1825566"/>
                  </a:cubicBezTo>
                  <a:lnTo>
                    <a:pt x="804624" y="1825566"/>
                  </a:lnTo>
                  <a:cubicBezTo>
                    <a:pt x="829157" y="1825566"/>
                    <a:pt x="852529" y="1815116"/>
                    <a:pt x="868886" y="1796831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86009" y="7859648"/>
            <a:ext cx="15109348" cy="581544"/>
            <a:chOff x="0" y="0"/>
            <a:chExt cx="20145798" cy="7753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10837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63319"/>
              <a:ext cx="3537029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Collection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861621" y="63319"/>
              <a:ext cx="1996671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Cleaning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409076" y="63319"/>
              <a:ext cx="1641254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Fusion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511575" y="63319"/>
              <a:ext cx="1195994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EDA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160305" y="63319"/>
              <a:ext cx="2507583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Hypothesis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278313" y="63319"/>
              <a:ext cx="1867485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FE &amp; ML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6858292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900784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549880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667888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7644696" y="7380198"/>
            <a:ext cx="7108234" cy="1540445"/>
          </a:xfrm>
          <a:custGeom>
            <a:avLst/>
            <a:gdLst/>
            <a:ahLst/>
            <a:cxnLst/>
            <a:rect r="r" b="b" t="t" l="l"/>
            <a:pathLst>
              <a:path h="1540445" w="7108234">
                <a:moveTo>
                  <a:pt x="0" y="0"/>
                </a:moveTo>
                <a:lnTo>
                  <a:pt x="7108234" y="0"/>
                </a:lnTo>
                <a:lnTo>
                  <a:pt x="7108234" y="1540445"/>
                </a:lnTo>
                <a:lnTo>
                  <a:pt x="0" y="154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053" r="-7391" b="-4206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03176" y="3379852"/>
            <a:ext cx="2619076" cy="3527297"/>
            <a:chOff x="0" y="0"/>
            <a:chExt cx="689798" cy="929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9798" cy="929000"/>
            </a:xfrm>
            <a:custGeom>
              <a:avLst/>
              <a:gdLst/>
              <a:ahLst/>
              <a:cxnLst/>
              <a:rect r="r" b="b" t="t" l="l"/>
              <a:pathLst>
                <a:path h="929000" w="689798">
                  <a:moveTo>
                    <a:pt x="118239" y="0"/>
                  </a:moveTo>
                  <a:lnTo>
                    <a:pt x="571559" y="0"/>
                  </a:lnTo>
                  <a:cubicBezTo>
                    <a:pt x="602918" y="0"/>
                    <a:pt x="632992" y="12457"/>
                    <a:pt x="655166" y="34631"/>
                  </a:cubicBezTo>
                  <a:cubicBezTo>
                    <a:pt x="677340" y="56805"/>
                    <a:pt x="689798" y="86880"/>
                    <a:pt x="689798" y="118239"/>
                  </a:cubicBezTo>
                  <a:lnTo>
                    <a:pt x="689798" y="810761"/>
                  </a:lnTo>
                  <a:cubicBezTo>
                    <a:pt x="689798" y="842120"/>
                    <a:pt x="677340" y="872194"/>
                    <a:pt x="655166" y="894369"/>
                  </a:cubicBezTo>
                  <a:cubicBezTo>
                    <a:pt x="632992" y="916543"/>
                    <a:pt x="602918" y="929000"/>
                    <a:pt x="571559" y="929000"/>
                  </a:cubicBezTo>
                  <a:lnTo>
                    <a:pt x="118239" y="929000"/>
                  </a:lnTo>
                  <a:cubicBezTo>
                    <a:pt x="52937" y="929000"/>
                    <a:pt x="0" y="876063"/>
                    <a:pt x="0" y="810761"/>
                  </a:cubicBezTo>
                  <a:lnTo>
                    <a:pt x="0" y="118239"/>
                  </a:lnTo>
                  <a:cubicBezTo>
                    <a:pt x="0" y="86880"/>
                    <a:pt x="12457" y="56805"/>
                    <a:pt x="34631" y="34631"/>
                  </a:cubicBezTo>
                  <a:cubicBezTo>
                    <a:pt x="56805" y="12457"/>
                    <a:pt x="86880" y="0"/>
                    <a:pt x="1182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89798" cy="98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19167" y="3379852"/>
            <a:ext cx="2619076" cy="3527297"/>
            <a:chOff x="0" y="0"/>
            <a:chExt cx="3492101" cy="470306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26900" y="348106"/>
              <a:ext cx="3048243" cy="395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H2.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MONO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VS.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MULTI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PLATFORM</a:t>
              </a: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335158" y="3379852"/>
            <a:ext cx="2619076" cy="3527297"/>
            <a:chOff x="0" y="0"/>
            <a:chExt cx="3492101" cy="470306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221929" y="348106"/>
              <a:ext cx="3048243" cy="296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H3.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GENRE 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QUALITY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297019" y="3379852"/>
            <a:ext cx="2619076" cy="3527297"/>
            <a:chOff x="0" y="0"/>
            <a:chExt cx="689798" cy="929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9798" cy="929000"/>
            </a:xfrm>
            <a:custGeom>
              <a:avLst/>
              <a:gdLst/>
              <a:ahLst/>
              <a:cxnLst/>
              <a:rect r="r" b="b" t="t" l="l"/>
              <a:pathLst>
                <a:path h="929000" w="689798">
                  <a:moveTo>
                    <a:pt x="118239" y="0"/>
                  </a:moveTo>
                  <a:lnTo>
                    <a:pt x="571559" y="0"/>
                  </a:lnTo>
                  <a:cubicBezTo>
                    <a:pt x="602918" y="0"/>
                    <a:pt x="632992" y="12457"/>
                    <a:pt x="655166" y="34631"/>
                  </a:cubicBezTo>
                  <a:cubicBezTo>
                    <a:pt x="677340" y="56805"/>
                    <a:pt x="689798" y="86880"/>
                    <a:pt x="689798" y="118239"/>
                  </a:cubicBezTo>
                  <a:lnTo>
                    <a:pt x="689798" y="810761"/>
                  </a:lnTo>
                  <a:cubicBezTo>
                    <a:pt x="689798" y="842120"/>
                    <a:pt x="677340" y="872194"/>
                    <a:pt x="655166" y="894369"/>
                  </a:cubicBezTo>
                  <a:cubicBezTo>
                    <a:pt x="632992" y="916543"/>
                    <a:pt x="602918" y="929000"/>
                    <a:pt x="571559" y="929000"/>
                  </a:cubicBezTo>
                  <a:lnTo>
                    <a:pt x="118239" y="929000"/>
                  </a:lnTo>
                  <a:cubicBezTo>
                    <a:pt x="52937" y="929000"/>
                    <a:pt x="0" y="876063"/>
                    <a:pt x="0" y="810761"/>
                  </a:cubicBezTo>
                  <a:lnTo>
                    <a:pt x="0" y="118239"/>
                  </a:lnTo>
                  <a:cubicBezTo>
                    <a:pt x="0" y="86880"/>
                    <a:pt x="12457" y="56805"/>
                    <a:pt x="34631" y="34631"/>
                  </a:cubicBezTo>
                  <a:cubicBezTo>
                    <a:pt x="56805" y="12457"/>
                    <a:pt x="86880" y="0"/>
                    <a:pt x="1182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89798" cy="98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253831" y="3372130"/>
            <a:ext cx="2619076" cy="3527297"/>
            <a:chOff x="0" y="0"/>
            <a:chExt cx="689798" cy="929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89798" cy="929000"/>
            </a:xfrm>
            <a:custGeom>
              <a:avLst/>
              <a:gdLst/>
              <a:ahLst/>
              <a:cxnLst/>
              <a:rect r="r" b="b" t="t" l="l"/>
              <a:pathLst>
                <a:path h="929000" w="689798">
                  <a:moveTo>
                    <a:pt x="118239" y="0"/>
                  </a:moveTo>
                  <a:lnTo>
                    <a:pt x="571559" y="0"/>
                  </a:lnTo>
                  <a:cubicBezTo>
                    <a:pt x="602918" y="0"/>
                    <a:pt x="632992" y="12457"/>
                    <a:pt x="655166" y="34631"/>
                  </a:cubicBezTo>
                  <a:cubicBezTo>
                    <a:pt x="677340" y="56805"/>
                    <a:pt x="689798" y="86880"/>
                    <a:pt x="689798" y="118239"/>
                  </a:cubicBezTo>
                  <a:lnTo>
                    <a:pt x="689798" y="810761"/>
                  </a:lnTo>
                  <a:cubicBezTo>
                    <a:pt x="689798" y="842120"/>
                    <a:pt x="677340" y="872194"/>
                    <a:pt x="655166" y="894369"/>
                  </a:cubicBezTo>
                  <a:cubicBezTo>
                    <a:pt x="632992" y="916543"/>
                    <a:pt x="602918" y="929000"/>
                    <a:pt x="571559" y="929000"/>
                  </a:cubicBezTo>
                  <a:lnTo>
                    <a:pt x="118239" y="929000"/>
                  </a:lnTo>
                  <a:cubicBezTo>
                    <a:pt x="52937" y="929000"/>
                    <a:pt x="0" y="876063"/>
                    <a:pt x="0" y="810761"/>
                  </a:cubicBezTo>
                  <a:lnTo>
                    <a:pt x="0" y="118239"/>
                  </a:lnTo>
                  <a:cubicBezTo>
                    <a:pt x="0" y="86880"/>
                    <a:pt x="12457" y="56805"/>
                    <a:pt x="34631" y="34631"/>
                  </a:cubicBezTo>
                  <a:cubicBezTo>
                    <a:pt x="56805" y="12457"/>
                    <a:pt x="86880" y="0"/>
                    <a:pt x="1182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89798" cy="98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168181" y="3379852"/>
            <a:ext cx="2619076" cy="3527297"/>
            <a:chOff x="0" y="0"/>
            <a:chExt cx="689798" cy="929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89798" cy="929000"/>
            </a:xfrm>
            <a:custGeom>
              <a:avLst/>
              <a:gdLst/>
              <a:ahLst/>
              <a:cxnLst/>
              <a:rect r="r" b="b" t="t" l="l"/>
              <a:pathLst>
                <a:path h="929000" w="689798">
                  <a:moveTo>
                    <a:pt x="118239" y="0"/>
                  </a:moveTo>
                  <a:lnTo>
                    <a:pt x="571559" y="0"/>
                  </a:lnTo>
                  <a:cubicBezTo>
                    <a:pt x="602918" y="0"/>
                    <a:pt x="632992" y="12457"/>
                    <a:pt x="655166" y="34631"/>
                  </a:cubicBezTo>
                  <a:cubicBezTo>
                    <a:pt x="677340" y="56805"/>
                    <a:pt x="689798" y="86880"/>
                    <a:pt x="689798" y="118239"/>
                  </a:cubicBezTo>
                  <a:lnTo>
                    <a:pt x="689798" y="810761"/>
                  </a:lnTo>
                  <a:cubicBezTo>
                    <a:pt x="689798" y="842120"/>
                    <a:pt x="677340" y="872194"/>
                    <a:pt x="655166" y="894369"/>
                  </a:cubicBezTo>
                  <a:cubicBezTo>
                    <a:pt x="632992" y="916543"/>
                    <a:pt x="602918" y="929000"/>
                    <a:pt x="571559" y="929000"/>
                  </a:cubicBezTo>
                  <a:lnTo>
                    <a:pt x="118239" y="929000"/>
                  </a:lnTo>
                  <a:cubicBezTo>
                    <a:pt x="52937" y="929000"/>
                    <a:pt x="0" y="876063"/>
                    <a:pt x="0" y="810761"/>
                  </a:cubicBezTo>
                  <a:lnTo>
                    <a:pt x="0" y="118239"/>
                  </a:lnTo>
                  <a:cubicBezTo>
                    <a:pt x="0" y="86880"/>
                    <a:pt x="12457" y="56805"/>
                    <a:pt x="34631" y="34631"/>
                  </a:cubicBezTo>
                  <a:cubicBezTo>
                    <a:pt x="56805" y="12457"/>
                    <a:pt x="86880" y="0"/>
                    <a:pt x="1182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689798" cy="98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953273" y="630238"/>
            <a:ext cx="1376937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3. Hypothesis Testing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47561" y="1885274"/>
            <a:ext cx="15155760" cy="9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980" spc="-163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With the following hypothesis, we explore the influence of multiple key indicators (genre, number of platforms, type of content..) on the player engagement (rating, playtime..)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73351" y="3629025"/>
            <a:ext cx="2286182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H1.</a:t>
            </a:r>
          </a:p>
          <a:p>
            <a:pPr algn="ctr">
              <a:lnSpc>
                <a:spcPts val="1950"/>
              </a:lnSpc>
            </a:pP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STEAM</a:t>
            </a: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VS.</a:t>
            </a:r>
          </a:p>
          <a:p>
            <a:pPr algn="ctr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NON-STEAM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63466" y="3762865"/>
            <a:ext cx="2286182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H4.</a:t>
            </a:r>
          </a:p>
          <a:p>
            <a:pPr algn="ctr">
              <a:lnSpc>
                <a:spcPts val="1950"/>
              </a:lnSpc>
            </a:pP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ESRB</a:t>
            </a:r>
          </a:p>
          <a:p>
            <a:pPr algn="ctr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INFLUENCE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420277" y="3515215"/>
            <a:ext cx="2286182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H5.</a:t>
            </a:r>
          </a:p>
          <a:p>
            <a:pPr algn="ctr">
              <a:lnSpc>
                <a:spcPts val="1950"/>
              </a:lnSpc>
            </a:pP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PLATFORMS</a:t>
            </a: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COUNT</a:t>
            </a:r>
          </a:p>
          <a:p>
            <a:pPr algn="ctr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INFLUENCE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334628" y="3515215"/>
            <a:ext cx="2286182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H6.</a:t>
            </a:r>
          </a:p>
          <a:p>
            <a:pPr algn="ctr">
              <a:lnSpc>
                <a:spcPts val="1950"/>
              </a:lnSpc>
            </a:pP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SOLOPLAYER</a:t>
            </a: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VS.</a:t>
            </a: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MUTIPLAYER</a:t>
            </a:r>
          </a:p>
          <a:p>
            <a:pPr algn="ctr">
              <a:lnSpc>
                <a:spcPts val="1950"/>
              </a:lnSpc>
            </a:pPr>
          </a:p>
          <a:p>
            <a:pPr algn="ctr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PLAYTIME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61600" y="2109730"/>
            <a:ext cx="8108071" cy="6067540"/>
          </a:xfrm>
          <a:custGeom>
            <a:avLst/>
            <a:gdLst/>
            <a:ahLst/>
            <a:cxnLst/>
            <a:rect r="r" b="b" t="t" l="l"/>
            <a:pathLst>
              <a:path h="6067540" w="8108071">
                <a:moveTo>
                  <a:pt x="0" y="0"/>
                </a:moveTo>
                <a:lnTo>
                  <a:pt x="8108071" y="0"/>
                </a:lnTo>
                <a:lnTo>
                  <a:pt x="8108071" y="6067540"/>
                </a:lnTo>
                <a:lnTo>
                  <a:pt x="0" y="606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significative difference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us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er r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ati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ng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on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av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era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between Steam games and non-Steam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Steam games has a different rating than non-Steam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an independant t-test, because the two groups are independant and this is a continuous variable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0373505" cy="195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H1. Steam games has higher rating on average than non-Steam games</a:t>
            </a: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431297"/>
            <a:ext cx="7819390" cy="107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 ratings are significativly different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285211" y="2424358"/>
            <a:ext cx="8290090" cy="5906689"/>
          </a:xfrm>
          <a:custGeom>
            <a:avLst/>
            <a:gdLst/>
            <a:ahLst/>
            <a:cxnLst/>
            <a:rect r="r" b="b" t="t" l="l"/>
            <a:pathLst>
              <a:path h="5906689" w="8290090">
                <a:moveTo>
                  <a:pt x="0" y="0"/>
                </a:moveTo>
                <a:lnTo>
                  <a:pt x="8290089" y="0"/>
                </a:lnTo>
                <a:lnTo>
                  <a:pt x="8290089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significative difference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 propor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tio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of high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 gam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es (≥ 4)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between multi and mono platforms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The proportion of high rating games is different between the two groups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a proportion z-test because there is two proportions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1768814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H2. The proportion of high rating is higher for multi-platform games than for mono-platform</a:t>
            </a: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9156562" cy="1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 proportions are significativly differents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00728" y="2850703"/>
            <a:ext cx="8824159" cy="4937922"/>
          </a:xfrm>
          <a:custGeom>
            <a:avLst/>
            <a:gdLst/>
            <a:ahLst/>
            <a:cxnLst/>
            <a:rect r="r" b="b" t="t" l="l"/>
            <a:pathLst>
              <a:path h="4937922" w="8824159">
                <a:moveTo>
                  <a:pt x="0" y="0"/>
                </a:moveTo>
                <a:lnTo>
                  <a:pt x="8824160" y="0"/>
                </a:lnTo>
                <a:lnTo>
                  <a:pt x="8824160" y="4937921"/>
                </a:lnTo>
                <a:lnTo>
                  <a:pt x="0" y="4937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78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24902"/>
            <a:ext cx="8122643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0 : There is no correlation between game genre and user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</a:p>
          <a:p>
            <a:pPr algn="l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: Game genre and the probability of a high rating game are related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here an independance chi-square test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5179570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H3. There is a difference in genre distribution based on User rating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6559229"/>
            <a:ext cx="7877528" cy="26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correlation between game genre and high rating probability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DAG6jSaIcHQ</dc:identifier>
  <dcterms:modified xsi:type="dcterms:W3CDTF">2011-08-01T06:04:30Z</dcterms:modified>
  <cp:revision>1</cp:revision>
  <dc:title>Video Games Market Analysis</dc:title>
</cp:coreProperties>
</file>